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3"/>
  </p:notesMasterIdLst>
  <p:handoutMasterIdLst>
    <p:handoutMasterId r:id="rId14"/>
  </p:handoutMasterIdLst>
  <p:sldIdLst>
    <p:sldId id="881" r:id="rId2"/>
    <p:sldId id="10850" r:id="rId3"/>
    <p:sldId id="10872" r:id="rId4"/>
    <p:sldId id="10873" r:id="rId5"/>
    <p:sldId id="10870" r:id="rId6"/>
    <p:sldId id="10868" r:id="rId7"/>
    <p:sldId id="10837" r:id="rId8"/>
    <p:sldId id="10866" r:id="rId9"/>
    <p:sldId id="10874" r:id="rId10"/>
    <p:sldId id="2146" r:id="rId11"/>
    <p:sldId id="10867" r:id="rId12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B00C0"/>
    <a:srgbClr val="548235"/>
    <a:srgbClr val="FFFF00"/>
    <a:srgbClr val="FFFFFF"/>
    <a:srgbClr val="E6E6E6"/>
    <a:srgbClr val="12BE12"/>
    <a:srgbClr val="EEEEEE"/>
    <a:srgbClr val="1352B1"/>
    <a:srgbClr val="3BFFB4"/>
    <a:srgbClr val="99CE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912" autoAdjust="0"/>
    <p:restoredTop sz="74800" autoAdjust="0"/>
  </p:normalViewPr>
  <p:slideViewPr>
    <p:cSldViewPr>
      <p:cViewPr varScale="1">
        <p:scale>
          <a:sx n="67" d="100"/>
          <a:sy n="67" d="100"/>
        </p:scale>
        <p:origin x="171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90"/>
    </p:cViewPr>
  </p:sorterViewPr>
  <p:notesViewPr>
    <p:cSldViewPr showGuides="1">
      <p:cViewPr varScale="1">
        <p:scale>
          <a:sx n="82" d="100"/>
          <a:sy n="82" d="100"/>
        </p:scale>
        <p:origin x="1986" y="90"/>
      </p:cViewPr>
      <p:guideLst>
        <p:guide orient="horz" pos="3024"/>
        <p:guide pos="230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5"/>
            <a:ext cx="3170764" cy="482027"/>
          </a:xfrm>
          <a:prstGeom prst="rect">
            <a:avLst/>
          </a:prstGeom>
        </p:spPr>
        <p:txBody>
          <a:bodyPr vert="horz" lIns="94080" tIns="47041" rIns="94080" bIns="47041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2749" y="5"/>
            <a:ext cx="3170763" cy="482027"/>
          </a:xfrm>
          <a:prstGeom prst="rect">
            <a:avLst/>
          </a:prstGeom>
        </p:spPr>
        <p:txBody>
          <a:bodyPr vert="horz" lIns="94080" tIns="47041" rIns="94080" bIns="47041" rtlCol="0"/>
          <a:lstStyle>
            <a:lvl1pPr algn="r">
              <a:defRPr sz="1100"/>
            </a:lvl1pPr>
          </a:lstStyle>
          <a:p>
            <a:fld id="{B0023BA6-91CC-4CF9-8EDA-D85966E311D3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9119177"/>
            <a:ext cx="3170764" cy="482027"/>
          </a:xfrm>
          <a:prstGeom prst="rect">
            <a:avLst/>
          </a:prstGeom>
        </p:spPr>
        <p:txBody>
          <a:bodyPr vert="horz" lIns="94080" tIns="47041" rIns="94080" bIns="47041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749" y="9119177"/>
            <a:ext cx="3170763" cy="482027"/>
          </a:xfrm>
          <a:prstGeom prst="rect">
            <a:avLst/>
          </a:prstGeom>
        </p:spPr>
        <p:txBody>
          <a:bodyPr vert="horz" lIns="94080" tIns="47041" rIns="94080" bIns="47041" rtlCol="0" anchor="b"/>
          <a:lstStyle>
            <a:lvl1pPr algn="r">
              <a:defRPr sz="1100"/>
            </a:lvl1pPr>
          </a:lstStyle>
          <a:p>
            <a:fld id="{B061756B-133A-47BB-B1C4-8AA9463FD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6726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3169920" cy="480060"/>
          </a:xfrm>
          <a:prstGeom prst="rect">
            <a:avLst/>
          </a:prstGeom>
        </p:spPr>
        <p:txBody>
          <a:bodyPr vert="horz" lIns="92820" tIns="46409" rIns="92820" bIns="46409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90" y="1"/>
            <a:ext cx="3169920" cy="480060"/>
          </a:xfrm>
          <a:prstGeom prst="rect">
            <a:avLst/>
          </a:prstGeom>
        </p:spPr>
        <p:txBody>
          <a:bodyPr vert="horz" lIns="92820" tIns="46409" rIns="92820" bIns="46409" rtlCol="0"/>
          <a:lstStyle>
            <a:lvl1pPr algn="r">
              <a:defRPr sz="1100"/>
            </a:lvl1pPr>
          </a:lstStyle>
          <a:p>
            <a:fld id="{D0FDDF39-B491-4D15-83C3-F2130CB8F0F8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20" tIns="46409" rIns="92820" bIns="4640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0"/>
            <a:ext cx="5852160" cy="4320540"/>
          </a:xfrm>
          <a:prstGeom prst="rect">
            <a:avLst/>
          </a:prstGeom>
        </p:spPr>
        <p:txBody>
          <a:bodyPr vert="horz" lIns="92820" tIns="46409" rIns="92820" bIns="4640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9119474"/>
            <a:ext cx="3169920" cy="480060"/>
          </a:xfrm>
          <a:prstGeom prst="rect">
            <a:avLst/>
          </a:prstGeom>
        </p:spPr>
        <p:txBody>
          <a:bodyPr vert="horz" lIns="92820" tIns="46409" rIns="92820" bIns="46409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90" y="9119474"/>
            <a:ext cx="3169920" cy="480060"/>
          </a:xfrm>
          <a:prstGeom prst="rect">
            <a:avLst/>
          </a:prstGeom>
        </p:spPr>
        <p:txBody>
          <a:bodyPr vert="horz" lIns="92820" tIns="46409" rIns="92820" bIns="46409" rtlCol="0" anchor="b"/>
          <a:lstStyle>
            <a:lvl1pPr algn="r">
              <a:defRPr sz="1100"/>
            </a:lvl1pPr>
          </a:lstStyle>
          <a:p>
            <a:fld id="{3E4061D9-ECA4-4CED-903E-8395C236F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797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Thank you for the invitation to OSDA 2023 -- I am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very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excited to be here and see so many colleagues who share the vision of open-source EDA.  And this is a talk about OSDA perspectives from the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OpenROAD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project.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4061D9-ECA4-4CED-903E-8395C236FD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8300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Here’s my usual Links slide, and</a:t>
            </a:r>
          </a:p>
          <a:p>
            <a:pPr marL="174058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918553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 for the chance to be here today.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4061D9-ECA4-4CED-903E-8395C236FDC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006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OpenROAD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aims for no-human-in-the-loop,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tapeout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-clean RTL-to-GDS in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FinFET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nodes.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[CLICK]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24 hours.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[CLICK]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project has over 600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tapeouts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foundry 130nm to 12nm. There is a growing community of contributors and supporters. And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OpenROAD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supports education and outreach on many levels, whether through IEEE societies or the Google-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Skywater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shuttles, or contests and STEM workshops.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[CLICK]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is also the basis for research in both EDA and hardware design, and it addresses needs of small R&amp;D teams that otherwise face too many barriers to getting ideas into silicon. Several flows have been built on top of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OpenROAD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[CLICK]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the project owes a lot to its unique partnership between academic researchers and the team of EDA veterans at Precision Innovations.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9D994D-EF21-4DCD-90B5-BD248A89747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208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Where is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OpenROAD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going?  Well, we work on pretty much every green box you see here, which stretches the team’s resources. But, I want to mention two overarching directions: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[CLICK]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First, what is enabled by unlimited copies running at the same time? We’ve been working on “Cloud-Optimized” physical design – what we call COPILOT – and this takes us into machine learning to predict doomed subtasks and so on.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[CLICK]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 is low-hanging fruit like black-box hyperparameter optimization, or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AutoTuning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which finds superior flow settings that our internal design experts never imagined. Here, we’ve recently spun up thirty thousand cloud instances in a project with Intel.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9D994D-EF21-4DCD-90B5-BD248A89747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020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second overarching direction is to enable faster and more accurate exploration of architecture and floorplan options.  Shortening the time to useful PPA feedback is incredibly valuable.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[CLICK]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new macro placer, Hierarchical RTL-MP, understands RTL hierarchy and dataflow, and it delivers very human expert-like results. This is an AI accelerator in GF 12LP with 760 macros. We think users could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AutoTune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this new macro placer, use it for early design space exploration, build hybrid flows with commercial tools, or other possibilities.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[CLICK]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Early design exploration also depends on partitioning that understands timing and modern constraints.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TritonPart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a very strong partitioner that is also new in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OpenROAD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 I didn’t fly from San Diego to give a 10-minute talk about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OpenROAD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!!!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9D994D-EF21-4DCD-90B5-BD248A89747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625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It’s much more important to think about what can be the LASTING OUTCOMES from this workshop – including DIRECTIONS for Open-Source Design Automation as a Community.</a:t>
            </a:r>
          </a:p>
          <a:p>
            <a:endParaRPr lang="en-US" b="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r>
              <a:rPr lang="en-US" b="0" dirty="0">
                <a:latin typeface="Times New Roman"/>
                <a:ea typeface="Times New Roman"/>
                <a:cs typeface="Times New Roman"/>
                <a:sym typeface="Times New Roman"/>
              </a:rPr>
              <a:t>This cartoon shows the “hockey stick” of area and power on the y-axis, versus clock period (increasing on the x-axis). Open-source in red is worse than closed-source in blue, which is worse than the unknown black, “optimal” hockey stick.</a:t>
            </a:r>
          </a:p>
          <a:p>
            <a:r>
              <a:rPr lang="en-US" b="0" dirty="0">
                <a:latin typeface="Times New Roman"/>
                <a:ea typeface="Times New Roman"/>
                <a:cs typeface="Times New Roman"/>
                <a:sym typeface="Times New Roman"/>
              </a:rPr>
              <a:t>And the RED hockey stick is </a:t>
            </a:r>
            <a:r>
              <a:rPr lang="en-US" b="1" dirty="0">
                <a:latin typeface="Times New Roman"/>
                <a:ea typeface="Times New Roman"/>
                <a:cs typeface="Times New Roman"/>
                <a:sym typeface="Times New Roman"/>
              </a:rPr>
              <a:t>[CLICK] </a:t>
            </a:r>
            <a:r>
              <a:rPr lang="en-US" b="0" dirty="0">
                <a:latin typeface="Times New Roman"/>
                <a:ea typeface="Times New Roman"/>
                <a:cs typeface="Times New Roman"/>
                <a:sym typeface="Times New Roman"/>
              </a:rPr>
              <a:t>All of Us.</a:t>
            </a:r>
          </a:p>
          <a:p>
            <a:r>
              <a:rPr lang="en-US" b="0" dirty="0">
                <a:latin typeface="Times New Roman"/>
                <a:ea typeface="Times New Roman"/>
                <a:cs typeface="Times New Roman"/>
                <a:sym typeface="Times New Roman"/>
              </a:rPr>
              <a:t>The huge challenge for All of Us – </a:t>
            </a:r>
            <a:r>
              <a:rPr lang="en-US" b="1" dirty="0">
                <a:latin typeface="Times New Roman"/>
                <a:ea typeface="Times New Roman"/>
                <a:cs typeface="Times New Roman"/>
                <a:sym typeface="Times New Roman"/>
              </a:rPr>
              <a:t>[CLICK] </a:t>
            </a:r>
            <a:r>
              <a:rPr lang="en-US" b="0" dirty="0">
                <a:latin typeface="Times New Roman"/>
                <a:ea typeface="Times New Roman"/>
                <a:cs typeface="Times New Roman"/>
                <a:sym typeface="Times New Roman"/>
              </a:rPr>
              <a:t>is shifting the red hockey stick from today to tomorrow. </a:t>
            </a:r>
            <a:r>
              <a:rPr lang="en-US" b="1" dirty="0">
                <a:latin typeface="Times New Roman"/>
                <a:ea typeface="Times New Roman"/>
                <a:cs typeface="Times New Roman"/>
                <a:sym typeface="Times New Roman"/>
              </a:rPr>
              <a:t>[CLICK] </a:t>
            </a:r>
            <a:r>
              <a:rPr lang="en-US" b="0" dirty="0">
                <a:latin typeface="Times New Roman"/>
                <a:ea typeface="Times New Roman"/>
                <a:cs typeface="Times New Roman"/>
                <a:sym typeface="Times New Roman"/>
              </a:rPr>
              <a:t>How???</a:t>
            </a:r>
          </a:p>
          <a:p>
            <a:r>
              <a:rPr lang="en-US" b="0" dirty="0">
                <a:latin typeface="Times New Roman"/>
                <a:ea typeface="Times New Roman"/>
                <a:cs typeface="Times New Roman"/>
                <a:sym typeface="Times New Roman"/>
              </a:rPr>
              <a:t>Well, one answer to “How” is – “recall the previous slides”.  </a:t>
            </a:r>
            <a:r>
              <a:rPr lang="en-US" b="1" dirty="0">
                <a:latin typeface="Times New Roman"/>
                <a:ea typeface="Times New Roman"/>
                <a:cs typeface="Times New Roman"/>
                <a:sym typeface="Times New Roman"/>
              </a:rPr>
              <a:t>[CLICK] </a:t>
            </a:r>
            <a:r>
              <a:rPr lang="en-US" b="0" dirty="0">
                <a:latin typeface="Times New Roman"/>
                <a:ea typeface="Times New Roman"/>
                <a:cs typeface="Times New Roman"/>
                <a:sym typeface="Times New Roman"/>
              </a:rPr>
              <a:t>Develop better heuristics for CAD optimizations, and better engines.  Jump in where traditional EDA vendors need to tiptoe around – like, </a:t>
            </a:r>
            <a:r>
              <a:rPr lang="en-US" b="1" dirty="0">
                <a:latin typeface="Times New Roman"/>
                <a:ea typeface="Times New Roman"/>
                <a:cs typeface="Times New Roman"/>
                <a:sym typeface="Times New Roman"/>
              </a:rPr>
              <a:t>cloud</a:t>
            </a:r>
            <a:r>
              <a:rPr lang="en-US" b="0" dirty="0">
                <a:latin typeface="Times New Roman"/>
                <a:ea typeface="Times New Roman"/>
                <a:cs typeface="Times New Roman"/>
                <a:sym typeface="Times New Roman"/>
              </a:rPr>
              <a:t>, or </a:t>
            </a:r>
            <a:r>
              <a:rPr lang="en-US" b="1" dirty="0">
                <a:latin typeface="Times New Roman"/>
                <a:ea typeface="Times New Roman"/>
                <a:cs typeface="Times New Roman"/>
                <a:sym typeface="Times New Roman"/>
              </a:rPr>
              <a:t>open</a:t>
            </a:r>
            <a:r>
              <a:rPr lang="en-US" b="0" dirty="0">
                <a:latin typeface="Times New Roman"/>
                <a:ea typeface="Times New Roman"/>
                <a:cs typeface="Times New Roman"/>
                <a:sym typeface="Times New Roman"/>
              </a:rPr>
              <a:t> data and hooks for </a:t>
            </a:r>
            <a:r>
              <a:rPr lang="en-US" b="1" dirty="0">
                <a:latin typeface="Times New Roman"/>
                <a:ea typeface="Times New Roman"/>
                <a:cs typeface="Times New Roman"/>
                <a:sym typeface="Times New Roman"/>
              </a:rPr>
              <a:t>machine learning</a:t>
            </a:r>
            <a:r>
              <a:rPr lang="en-US" b="0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endParaRPr lang="en-US" b="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Nah.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believe that the real challenge and the most important direction is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[CLICK]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efficiency as a Community. </a:t>
            </a:r>
            <a:r>
              <a:rPr lang="en-US" b="0" dirty="0">
                <a:latin typeface="Times New Roman"/>
                <a:ea typeface="Times New Roman"/>
                <a:cs typeface="Times New Roman"/>
                <a:sym typeface="Times New Roman"/>
              </a:rPr>
              <a:t>Open-source EDA has too many needs, and not enough </a:t>
            </a:r>
            <a:r>
              <a:rPr lang="en-US" b="1" dirty="0">
                <a:latin typeface="Times New Roman"/>
                <a:ea typeface="Times New Roman"/>
                <a:cs typeface="Times New Roman"/>
                <a:sym typeface="Times New Roman"/>
              </a:rPr>
              <a:t>people</a:t>
            </a:r>
            <a:r>
              <a:rPr lang="en-US" b="0" dirty="0">
                <a:latin typeface="Times New Roman"/>
                <a:ea typeface="Times New Roman"/>
                <a:cs typeface="Times New Roman"/>
                <a:sym typeface="Times New Roman"/>
              </a:rPr>
              <a:t>.  So let me say a few thoughts on this.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9D994D-EF21-4DCD-90B5-BD248A89747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0889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Thought Number One: Bars Matter. A lot.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“Is it good enough?”  How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relevant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it in terms of functionality, data produced, quality of results and so on?  Whatever the answer, is it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measurably and continuously improving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 Is it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actively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supported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These are aspects of “good enough”.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[CLICK]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And, can I rely on it? Student code versus professional code. Training and documentation, user community, availability – with what terms and conditions. These “Bars” questions – relevance and quality in particular – are always aimed at ACADEMIC and open-source EDA. 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[CLICK] </a:t>
            </a:r>
            <a:r>
              <a:rPr lang="en-US" sz="18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So, do we need more wood behind fewer arrows?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9D994D-EF21-4DCD-90B5-BD248A89747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0829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Thought Number Two: If it’s infrastructure, it’s a commodity.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INFRASTRUCTURE IS NOT DIFFERENTIATING. IT JUST NEEDS TO EXIST.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Should highway signs be green or blue. Should stoplights be vertical or horizontal.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PICK ONE AND MOVE ON.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[CLICK]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am convinced that data model, DB, STA, readers and writers, PDK support, loggers, extension language support, GUI – should be like plumbing and utilities – if they work, you don’t think about them.  Which is also a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[CLICK]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METRICS2.1 or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OpenDB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or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OpenROAD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or whatever – we need the elements of a roadbed upon which we build a road ahead --- for instance, for research on machine learning in EDA which has to include open data and explainable models and optimization benchmarking.  We don’t need five roadbeds – but we need at least one.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Standards, interoperability, efficiency, frameworks are everywhere the history of EDA and IC design. </a:t>
            </a:r>
            <a:r>
              <a:rPr lang="en-US" sz="18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Without them, there is just fragmentation of resources, and Towers of Babel, which are BAD.</a:t>
            </a:r>
            <a:endParaRPr lang="en-US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[CLICK] </a:t>
            </a:r>
            <a:r>
              <a:rPr lang="en-US" sz="18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really IS a matter of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“Put more wood behind fewer arrows!”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9D994D-EF21-4DCD-90B5-BD248A89747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908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Thought Number Three: We shouldn’t forget that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Good Proxies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 essential to the development and adoption of open-source EDA.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Open-source EDA is often rejected because there is poor validation or confirmation of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relevance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And the root cause of this: 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[CLICK]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Something, Somewhere, was NOT SHARABLE.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[CLICK] NOT sharable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implies the need for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high-quality, open PROXIES.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Proxy PDKs and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enablements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Proxy EDA tools that we can benchmark and record data from. Relevant Proxy testcases and design drivers. 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proxies aren’t good enough today,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[CLICK]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blocks the entire community – and the community needs to invest efforts accordingly.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[CLICK]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may be a journey, but there’s a saying for that.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9D994D-EF21-4DCD-90B5-BD248A89747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9829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 in conclusion … this really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OpenROAD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talk.  Efficiency has always been the biggest challenge – how can we move faster and achieve more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a community?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[CLICK]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Three thoughts were: 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First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the Bars of critical mass, critical quality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matter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Second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Infrastructure is a commodity, it’s not differentiating – so pick something and move on. And it’s actually VERY HARMFUL to try to build five different roadbeds when the end goal is to have a road. 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Third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not sharable always ends up being a blocker – so we need to continually improve proxy PDKs, tools and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enablements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[CLICK]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will be the lasting outcomes of this workshop? Hopefully, new friendships and synergies formed today will take us more quickly to a better tomorrow.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9D994D-EF21-4DCD-90B5-BD248A89747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982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4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00237"/>
            <a:ext cx="7772400" cy="1143000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altLang="ko-KR" dirty="0"/>
              <a:t>Click to edit Master title style</a:t>
            </a:r>
          </a:p>
        </p:txBody>
      </p:sp>
      <p:sp>
        <p:nvSpPr>
          <p:cNvPr id="9594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76350" y="4191000"/>
            <a:ext cx="6400800" cy="1752600"/>
          </a:xfrm>
        </p:spPr>
        <p:txBody>
          <a:bodyPr/>
          <a:lstStyle>
            <a:lvl1pPr marL="0" indent="0" algn="ctr">
              <a:lnSpc>
                <a:spcPct val="95000"/>
              </a:lnSpc>
              <a:buFontTx/>
              <a:buNone/>
              <a:defRPr sz="2400" b="1"/>
            </a:lvl1pPr>
          </a:lstStyle>
          <a:p>
            <a:r>
              <a:rPr lang="en-US" altLang="ko-KR" dirty="0"/>
              <a:t>Click to edit Master subtitle style</a:t>
            </a:r>
          </a:p>
        </p:txBody>
      </p:sp>
      <p:sp>
        <p:nvSpPr>
          <p:cNvPr id="4" name="Line 18"/>
          <p:cNvSpPr>
            <a:spLocks noChangeShapeType="1"/>
          </p:cNvSpPr>
          <p:nvPr/>
        </p:nvSpPr>
        <p:spPr bwMode="auto">
          <a:xfrm flipV="1">
            <a:off x="163513" y="3276600"/>
            <a:ext cx="884555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5" name="Picture 4" descr="UCSDa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38" y="6529221"/>
            <a:ext cx="380999" cy="308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6CE8E9-C044-CFB1-F1EF-2883CEE8665E}"/>
              </a:ext>
            </a:extLst>
          </p:cNvPr>
          <p:cNvSpPr txBox="1"/>
          <p:nvPr userDrawn="1"/>
        </p:nvSpPr>
        <p:spPr>
          <a:xfrm>
            <a:off x="6019800" y="6642556"/>
            <a:ext cx="280225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ko-KR" sz="800" b="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A. B. Kahng, April 17, 2023  OSDA-2023 Workshop</a:t>
            </a:r>
          </a:p>
        </p:txBody>
      </p:sp>
    </p:spTree>
    <p:extLst>
      <p:ext uri="{BB962C8B-B14F-4D97-AF65-F5344CB8AC3E}">
        <p14:creationId xmlns:p14="http://schemas.microsoft.com/office/powerpoint/2010/main" val="146417636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144463"/>
            <a:ext cx="2212975" cy="6542087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1925" y="144463"/>
            <a:ext cx="6486525" cy="6542087"/>
          </a:xfrm>
        </p:spPr>
        <p:txBody>
          <a:bodyPr vert="eaVert"/>
          <a:lstStyle>
            <a:lvl1pPr>
              <a:buClr>
                <a:srgbClr val="C00000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4163800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 txBox="1">
            <a:spLocks noGrp="1"/>
          </p:cNvSpPr>
          <p:nvPr>
            <p:ph type="body" idx="1"/>
          </p:nvPr>
        </p:nvSpPr>
        <p:spPr>
          <a:xfrm>
            <a:off x="171452" y="838202"/>
            <a:ext cx="8836025" cy="5562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6"/>
          <p:cNvSpPr txBox="1">
            <a:spLocks noGrp="1"/>
          </p:cNvSpPr>
          <p:nvPr>
            <p:ph type="title"/>
          </p:nvPr>
        </p:nvSpPr>
        <p:spPr>
          <a:xfrm>
            <a:off x="171452" y="57374"/>
            <a:ext cx="8836025" cy="559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3044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50" y="838200"/>
            <a:ext cx="8836025" cy="5562601"/>
          </a:xfrm>
        </p:spPr>
        <p:txBody>
          <a:bodyPr/>
          <a:lstStyle>
            <a:lvl1pPr>
              <a:buClr>
                <a:srgbClr val="C00000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69913" indent="-222250">
              <a:buClr>
                <a:srgbClr val="C00000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03275" indent="-230188">
              <a:buClr>
                <a:srgbClr val="C00000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5525" indent="-222250">
              <a:buClr>
                <a:srgbClr val="C00000"/>
              </a:buClr>
              <a:buFont typeface="Arial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55713" indent="-230188"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ko-KR" dirty="0"/>
              <a:t>Click to edit Master text styles</a:t>
            </a:r>
          </a:p>
          <a:p>
            <a:pPr lvl="1"/>
            <a:r>
              <a:rPr lang="en-US" altLang="ko-KR" dirty="0"/>
              <a:t>Second level</a:t>
            </a:r>
          </a:p>
          <a:p>
            <a:pPr lvl="2"/>
            <a:r>
              <a:rPr lang="en-US" altLang="ko-KR" dirty="0"/>
              <a:t>Third level</a:t>
            </a:r>
          </a:p>
          <a:p>
            <a:pPr lvl="3"/>
            <a:r>
              <a:rPr lang="en-US" altLang="ko-KR" dirty="0"/>
              <a:t>Fourth level</a:t>
            </a:r>
          </a:p>
          <a:p>
            <a:pPr lvl="4"/>
            <a:r>
              <a:rPr lang="en-US" altLang="ko-KR" dirty="0"/>
              <a:t>Fifth level</a:t>
            </a:r>
            <a:endParaRPr lang="ko-KR" alt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3417493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2"/>
                </a:solidFill>
              </a:defRPr>
            </a:lvl1pPr>
          </a:lstStyle>
          <a:p>
            <a:r>
              <a:rPr lang="en-US" altLang="ko-KR" dirty="0"/>
              <a:t>Click to edit Master title style</a:t>
            </a:r>
            <a:endParaRPr lang="ko-KR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229279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Click to edit Master title style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1450" y="801688"/>
            <a:ext cx="4341813" cy="5884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5663" y="801688"/>
            <a:ext cx="4341812" cy="5884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5078541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149959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992118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buClr>
                <a:srgbClr val="C00000"/>
              </a:buClr>
              <a:defRPr sz="3200"/>
            </a:lvl1pPr>
            <a:lvl2pPr>
              <a:buClr>
                <a:srgbClr val="C00000"/>
              </a:buClr>
              <a:defRPr sz="2800"/>
            </a:lvl2pPr>
            <a:lvl3pPr>
              <a:buClr>
                <a:srgbClr val="C00000"/>
              </a:buCl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519148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ko-KR" noProof="0" dirty="0"/>
              <a:t>Drag picture to placeholder or click icon to add</a:t>
            </a:r>
            <a:endParaRPr lang="ko-KR" alt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824097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buClr>
                <a:srgbClr val="C00000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228527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1925" y="144463"/>
            <a:ext cx="885190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dirty="0"/>
              <a:t>Slide Title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1450" y="801688"/>
            <a:ext cx="8836025" cy="574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dirty="0"/>
              <a:t>Body Text</a:t>
            </a:r>
          </a:p>
          <a:p>
            <a:pPr lvl="1"/>
            <a:r>
              <a:rPr lang="en-US" altLang="ko-KR" dirty="0"/>
              <a:t>Second Level</a:t>
            </a:r>
          </a:p>
          <a:p>
            <a:pPr lvl="2"/>
            <a:r>
              <a:rPr lang="en-US" altLang="ko-KR" dirty="0"/>
              <a:t>Third Level</a:t>
            </a:r>
          </a:p>
        </p:txBody>
      </p:sp>
      <p:sp>
        <p:nvSpPr>
          <p:cNvPr id="1028" name="Line 18"/>
          <p:cNvSpPr>
            <a:spLocks noChangeShapeType="1"/>
          </p:cNvSpPr>
          <p:nvPr/>
        </p:nvSpPr>
        <p:spPr bwMode="auto">
          <a:xfrm flipV="1">
            <a:off x="163513" y="684213"/>
            <a:ext cx="884555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3077" name="Picture 4" descr="UCSDa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6200" y="6486525"/>
            <a:ext cx="457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8727112" y="6591080"/>
            <a:ext cx="402674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0590D-16E1-486A-A147-2F126A5F0FEE}" type="slidenum"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4FF946-8DAA-72A8-5578-3F3E4B77F306}"/>
              </a:ext>
            </a:extLst>
          </p:cNvPr>
          <p:cNvSpPr txBox="1"/>
          <p:nvPr userDrawn="1"/>
        </p:nvSpPr>
        <p:spPr>
          <a:xfrm>
            <a:off x="6019800" y="6642556"/>
            <a:ext cx="280225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ko-KR" sz="800" b="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A. B. Kahng, April 17, 2023  OSDA-2023 Workshop</a:t>
            </a:r>
          </a:p>
        </p:txBody>
      </p:sp>
    </p:spTree>
    <p:extLst>
      <p:ext uri="{BB962C8B-B14F-4D97-AF65-F5344CB8AC3E}">
        <p14:creationId xmlns:p14="http://schemas.microsoft.com/office/powerpoint/2010/main" val="3682752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7" r:id="rId11"/>
  </p:sldLayoutIdLst>
  <p:transition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 baseline="0">
          <a:solidFill>
            <a:srgbClr val="254061"/>
          </a:solidFill>
          <a:latin typeface="Arial" panose="020B0604020202020204" pitchFamily="34" charset="0"/>
          <a:ea typeface="+mj-ea"/>
          <a:cs typeface="Arial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54061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54061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54061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254061"/>
          </a:solidFill>
          <a:latin typeface="Arial" charset="0"/>
          <a:cs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hlink"/>
          </a:solidFill>
          <a:latin typeface="Tahoma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hlink"/>
          </a:solidFill>
          <a:latin typeface="Tahoma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hlink"/>
          </a:solidFill>
          <a:latin typeface="Tahoma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hlink"/>
          </a:solidFill>
          <a:latin typeface="Tahoma" pitchFamily="34" charset="0"/>
        </a:defRPr>
      </a:lvl9pPr>
    </p:titleStyle>
    <p:bodyStyle>
      <a:lvl1pPr marL="230188" indent="-230188" algn="l" rtl="0" eaLnBrk="1" fontAlgn="base" hangingPunct="1">
        <a:lnSpc>
          <a:spcPct val="85000"/>
        </a:lnSpc>
        <a:spcBef>
          <a:spcPct val="30000"/>
        </a:spcBef>
        <a:spcAft>
          <a:spcPct val="0"/>
        </a:spcAft>
        <a:buClr>
          <a:srgbClr val="C00000"/>
        </a:buClr>
        <a:buChar char="•"/>
        <a:defRPr sz="2800">
          <a:solidFill>
            <a:schemeClr val="tx1"/>
          </a:solidFill>
          <a:latin typeface="Arial" panose="020B0604020202020204" pitchFamily="34" charset="0"/>
          <a:ea typeface="+mn-ea"/>
          <a:cs typeface="Arial" pitchFamily="34" charset="0"/>
        </a:defRPr>
      </a:lvl1pPr>
      <a:lvl2pPr marL="461963" indent="-231775" algn="l" rtl="0" eaLnBrk="1" fontAlgn="base" hangingPunct="1">
        <a:lnSpc>
          <a:spcPct val="85000"/>
        </a:lnSpc>
        <a:spcBef>
          <a:spcPct val="30000"/>
        </a:spcBef>
        <a:spcAft>
          <a:spcPct val="0"/>
        </a:spcAft>
        <a:buClr>
          <a:srgbClr val="C00000"/>
        </a:buClr>
        <a:buChar char="•"/>
        <a:defRPr sz="2400">
          <a:solidFill>
            <a:schemeClr val="tx1"/>
          </a:solidFill>
          <a:latin typeface="Arial" panose="020B0604020202020204" pitchFamily="34" charset="0"/>
          <a:cs typeface="Arial" pitchFamily="34" charset="0"/>
        </a:defRPr>
      </a:lvl2pPr>
      <a:lvl3pPr marL="684213" indent="-222250" algn="l" rtl="0" eaLnBrk="1" fontAlgn="base" hangingPunct="1">
        <a:lnSpc>
          <a:spcPct val="85000"/>
        </a:lnSpc>
        <a:spcBef>
          <a:spcPct val="30000"/>
        </a:spcBef>
        <a:spcAft>
          <a:spcPct val="0"/>
        </a:spcAft>
        <a:buClr>
          <a:srgbClr val="C00000"/>
        </a:buClr>
        <a:buChar char="•"/>
        <a:defRPr sz="2000">
          <a:solidFill>
            <a:schemeClr val="tx1"/>
          </a:solidFill>
          <a:latin typeface="Arial" panose="020B0604020202020204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3300"/>
        </a:buClr>
        <a:buSzPct val="50000"/>
        <a:buFont typeface="Monotype Sorts"/>
        <a:buChar char="u"/>
        <a:defRPr>
          <a:solidFill>
            <a:schemeClr val="tx1"/>
          </a:solidFill>
          <a:latin typeface="Arial Narrow" pitchFamily="34" charset="0"/>
          <a:cs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Arial Narrow" pitchFamily="34" charset="0"/>
          <a:cs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Arial Narrow" pitchFamily="34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Arial Narrow" pitchFamily="34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Arial Narrow" pitchFamily="34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Arial Narrow" pitchFamily="34" charset="0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bk-openroad@ucsd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s://github.com/The-OpenROAD-Project" TargetMode="External"/><Relationship Id="rId4" Type="http://schemas.openxmlformats.org/officeDocument/2006/relationships/hyperlink" Target="https://theopenroadproject.org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vlsicad.ucsd.edu/Publications/Conferences/153/c153.pdf" TargetMode="External"/><Relationship Id="rId13" Type="http://schemas.openxmlformats.org/officeDocument/2006/relationships/hyperlink" Target="https://vlsicad.ucsd.edu/Publications/Conferences/395/c395.pdf" TargetMode="External"/><Relationship Id="rId3" Type="http://schemas.openxmlformats.org/officeDocument/2006/relationships/hyperlink" Target="https://vlsicad.ucsd.edu/Publications/Conferences/390/c390.pdf" TargetMode="External"/><Relationship Id="rId7" Type="http://schemas.openxmlformats.org/officeDocument/2006/relationships/hyperlink" Target="https://vlsicad.ucsd.edu/Publications/Journals/j47.pdf" TargetMode="External"/><Relationship Id="rId12" Type="http://schemas.openxmlformats.org/officeDocument/2006/relationships/hyperlink" Target="https://vlsicad.ucsd.edu/NEWS22/CICC_2022_Kahng_v7a-uploaded-with-EXTRAS.pptx" TargetMode="External"/><Relationship Id="rId17" Type="http://schemas.openxmlformats.org/officeDocument/2006/relationships/hyperlink" Target="https://github.com/The-OpenROAD-Project" TargetMode="External"/><Relationship Id="rId2" Type="http://schemas.openxmlformats.org/officeDocument/2006/relationships/notesSlide" Target="../notesSlides/notesSlide10.xml"/><Relationship Id="rId16" Type="http://schemas.openxmlformats.org/officeDocument/2006/relationships/hyperlink" Target="https://theopenroadproject.org/" TargetMode="Externa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vlsicad.ucsd.edu/NEWS23/NSF_Workshop_SharedInfrastructure_MLEDA_Kahng_v2a_POSTED.pptx" TargetMode="External"/><Relationship Id="rId11" Type="http://schemas.openxmlformats.org/officeDocument/2006/relationships/hyperlink" Target="https://vlsicad.ucsd.edu/Publications/Conferences/383/c383.pdf" TargetMode="External"/><Relationship Id="rId5" Type="http://schemas.openxmlformats.org/officeDocument/2006/relationships/hyperlink" Target="https://vlsicad.ucsd.edu/NEWS22/ACCESS-CEDA-HK-20220909-v2-ACTUAL.pptx" TargetMode="External"/><Relationship Id="rId15" Type="http://schemas.openxmlformats.org/officeDocument/2006/relationships/hyperlink" Target="https://tilos.ai/" TargetMode="External"/><Relationship Id="rId10" Type="http://schemas.openxmlformats.org/officeDocument/2006/relationships/hyperlink" Target="https://vlsicad.ucsd.edu/Publications/Conferences/378/c378.pdf" TargetMode="External"/><Relationship Id="rId4" Type="http://schemas.openxmlformats.org/officeDocument/2006/relationships/hyperlink" Target="https://vlsicad.ucsd.edu/Publications/Conferences/390/c390.pptx" TargetMode="External"/><Relationship Id="rId9" Type="http://schemas.openxmlformats.org/officeDocument/2006/relationships/hyperlink" Target="https://vlsicad.ucsd.edu/Publications/Conferences/374/c374.pdf" TargetMode="External"/><Relationship Id="rId14" Type="http://schemas.openxmlformats.org/officeDocument/2006/relationships/hyperlink" Target="https://vlsicad.ucsd.edu/NEWS22/ICCAD-EDACommons-Kahng-v2.pptx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The-OpenROAD-Project/asap7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The-OpenROAD-Project/asap5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The-OpenROAD-Project/asap7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The-OpenROAD-Project/asap5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31" y="1501587"/>
            <a:ext cx="9144000" cy="1524000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2400"/>
              </a:spcBef>
              <a:spcAft>
                <a:spcPts val="1800"/>
              </a:spcAft>
            </a:pPr>
            <a:r>
              <a:rPr lang="en-US" dirty="0" err="1"/>
              <a:t>OpenROAD</a:t>
            </a:r>
            <a:br>
              <a:rPr lang="en-US" dirty="0"/>
            </a:br>
            <a:r>
              <a:rPr lang="en-US" sz="24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Foundations and </a:t>
            </a:r>
            <a:r>
              <a:rPr lang="en-US" sz="2400" b="1" u="sng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US" sz="24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ealization of </a:t>
            </a:r>
            <a:r>
              <a:rPr lang="en-US" sz="2400" b="1" u="sng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24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pen, </a:t>
            </a:r>
            <a:r>
              <a:rPr lang="en-US" sz="2400" b="1" u="sng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24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ccessible </a:t>
            </a:r>
            <a:r>
              <a:rPr lang="en-US" sz="2400" b="1" u="sng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24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esign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52400" y="3733801"/>
            <a:ext cx="9448800" cy="1676399"/>
          </a:xfrm>
        </p:spPr>
        <p:txBody>
          <a:bodyPr/>
          <a:lstStyle/>
          <a:p>
            <a:pPr marL="533400" indent="-533400">
              <a:lnSpc>
                <a:spcPct val="65000"/>
              </a:lnSpc>
            </a:pPr>
            <a:r>
              <a:rPr lang="en-US" altLang="zh-CN" sz="2000" b="0" dirty="0">
                <a:ea typeface="굴림" pitchFamily="34" charset="-127"/>
              </a:rPr>
              <a:t>Andrew B. Kahng, UCSD</a:t>
            </a:r>
          </a:p>
          <a:p>
            <a:pPr marL="533400" indent="-533400">
              <a:lnSpc>
                <a:spcPct val="65000"/>
              </a:lnSpc>
            </a:pPr>
            <a:r>
              <a:rPr lang="en-US" altLang="zh-CN" sz="2000" b="0" dirty="0">
                <a:ea typeface="굴림" pitchFamily="34" charset="-127"/>
              </a:rPr>
              <a:t> </a:t>
            </a:r>
          </a:p>
          <a:p>
            <a:pPr marL="533400" indent="-533400">
              <a:lnSpc>
                <a:spcPct val="65000"/>
              </a:lnSpc>
            </a:pPr>
            <a:r>
              <a:rPr lang="en-US" altLang="zh-CN" sz="2000" b="0" dirty="0">
                <a:ea typeface="굴림" pitchFamily="34" charset="-127"/>
                <a:hlinkClick r:id="rId3"/>
              </a:rPr>
              <a:t>abk-openroad@ucsd.edu</a:t>
            </a:r>
            <a:r>
              <a:rPr lang="en-US" altLang="zh-CN" sz="2000" b="0" dirty="0">
                <a:ea typeface="굴림" pitchFamily="34" charset="-127"/>
              </a:rPr>
              <a:t> </a:t>
            </a:r>
          </a:p>
          <a:p>
            <a:pPr marL="533400" indent="-533400">
              <a:lnSpc>
                <a:spcPct val="65000"/>
              </a:lnSpc>
            </a:pPr>
            <a:endParaRPr lang="en-US" altLang="zh-CN" sz="2000" b="0" dirty="0">
              <a:ea typeface="굴림" pitchFamily="34" charset="-127"/>
            </a:endParaRPr>
          </a:p>
          <a:p>
            <a:pPr marL="533400" indent="-533400">
              <a:lnSpc>
                <a:spcPct val="65000"/>
              </a:lnSpc>
            </a:pPr>
            <a:r>
              <a:rPr lang="en-US" altLang="zh-CN" sz="2000" b="0" dirty="0">
                <a:ea typeface="굴림" pitchFamily="34" charset="-127"/>
                <a:hlinkClick r:id="rId4"/>
              </a:rPr>
              <a:t>https://theopenroadproject.org</a:t>
            </a:r>
            <a:endParaRPr lang="en-US" altLang="zh-CN" sz="2000" b="0" dirty="0">
              <a:ea typeface="굴림" pitchFamily="34" charset="-127"/>
            </a:endParaRPr>
          </a:p>
          <a:p>
            <a:pPr marL="533400" indent="-533400">
              <a:lnSpc>
                <a:spcPct val="65000"/>
              </a:lnSpc>
            </a:pPr>
            <a:endParaRPr lang="en-US" altLang="zh-CN" sz="2000" b="0" dirty="0">
              <a:ea typeface="굴림" pitchFamily="34" charset="-127"/>
            </a:endParaRPr>
          </a:p>
          <a:p>
            <a:pPr marL="533400" indent="-533400">
              <a:lnSpc>
                <a:spcPct val="65000"/>
              </a:lnSpc>
            </a:pPr>
            <a:r>
              <a:rPr lang="en-US" altLang="zh-CN" sz="2000" b="0" dirty="0">
                <a:ea typeface="굴림" pitchFamily="34" charset="-127"/>
                <a:hlinkClick r:id="rId5"/>
              </a:rPr>
              <a:t>https://github.com/The-OpenROAD-Project</a:t>
            </a:r>
            <a:r>
              <a:rPr lang="en-US" altLang="zh-CN" sz="2000" b="0" dirty="0">
                <a:ea typeface="굴림" pitchFamily="34" charset="-127"/>
              </a:rPr>
              <a:t>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93881D-D414-3F7E-8413-6ECE9F2FFA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1678" y="5999261"/>
            <a:ext cx="4840644" cy="40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026066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44FDC5F-3203-045A-18EF-14B973F49E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2" y="955414"/>
            <a:ext cx="9144001" cy="5369186"/>
          </a:xfrm>
        </p:spPr>
        <p:txBody>
          <a:bodyPr/>
          <a:lstStyle/>
          <a:p>
            <a:pPr marL="171450" indent="-171450" hangingPunct="0">
              <a:lnSpc>
                <a:spcPct val="90000"/>
              </a:lnSpc>
            </a:pP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“Leveling Up: A Trajectory of </a:t>
            </a:r>
            <a:r>
              <a:rPr lang="en-US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OpenROAD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TILOS and Beyond”, </a:t>
            </a:r>
            <a:r>
              <a:rPr lang="en-US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Proc. ISPD, 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March 2022.  </a:t>
            </a:r>
            <a:r>
              <a:rPr lang="en-US" u="sng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3"/>
              </a:rPr>
              <a:t>.pdf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 </a:t>
            </a:r>
            <a:r>
              <a:rPr lang="en-US" u="sng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4"/>
              </a:rPr>
              <a:t>.pptx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 </a:t>
            </a:r>
          </a:p>
          <a:p>
            <a:pPr marL="0" indent="0" hangingPunct="0">
              <a:lnSpc>
                <a:spcPct val="90000"/>
              </a:lnSpc>
              <a:buNone/>
            </a:pP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“Our Real Scaling Challenge: People”, ACCESS-CEDA seminar, Sept. 2022.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.pptx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90000"/>
              </a:lnSpc>
              <a:spcBef>
                <a:spcPts val="1200"/>
              </a:spcBef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“Bars and Barriers to Overcome for Shared ML EDA Infrastructure”, NSF Workshop on Shared Infrastructure for Machine Learning EDA, March 2023.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.pptx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90000"/>
              </a:lnSpc>
              <a:spcBef>
                <a:spcPts val="1200"/>
              </a:spcBef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Thoughts on open source in EDA</a:t>
            </a:r>
          </a:p>
          <a:p>
            <a:pPr marL="342900" lvl="2" indent="-171450">
              <a:lnSpc>
                <a:spcPct val="90000"/>
              </a:lnSpc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2002: “Toward CAD-IP Reuse: The MARCO GSRC Bookshelf of Fundamental CAD Algorithms” [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.pdf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 (also: [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.pdf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])</a:t>
            </a:r>
          </a:p>
          <a:p>
            <a:pPr marL="342900" lvl="2" indent="-171450">
              <a:lnSpc>
                <a:spcPct val="90000"/>
              </a:lnSpc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2019: “Looking Into the Mirror of Open Source” [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.pdf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  <a:p>
            <a:pPr marL="342900" lvl="2" indent="-171450">
              <a:lnSpc>
                <a:spcPct val="90000"/>
              </a:lnSpc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2020: “Open-Source EDA: If We Build It, Who Will Come?” [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.pdf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 </a:t>
            </a:r>
          </a:p>
          <a:p>
            <a:pPr marL="342900" lvl="2" indent="-171450">
              <a:lnSpc>
                <a:spcPct val="90000"/>
              </a:lnSpc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2021: “The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OpenROAD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Project: Unleashing Hardware Innovation” [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.pdf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  <a:p>
            <a:pPr marL="342900" lvl="2" indent="-171450" hangingPunct="0">
              <a:lnSpc>
                <a:spcPct val="900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2022: “The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OpenROAD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Project: A Foundation for Research and Education in EDA and IC Design” [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.pptx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  <a:p>
            <a:pPr marL="342900" lvl="2" indent="-171450" hangingPunct="0">
              <a:lnSpc>
                <a:spcPct val="900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2022: A. B. Kahng, “A Mixed Open-Source and Proprietary EDA Commons for Education and Prototyping”, [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.pdf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] [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.pptx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  <a:p>
            <a:pPr marL="171450" indent="-171450" hangingPunct="0">
              <a:lnSpc>
                <a:spcPct val="90000"/>
              </a:lnSpc>
            </a:pP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hlinkClick r:id="rId15"/>
            </a:endParaRPr>
          </a:p>
          <a:p>
            <a:pPr marL="171450" indent="-171450" hangingPunct="0">
              <a:lnSpc>
                <a:spcPct val="90000"/>
              </a:lnSpc>
            </a:pP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16"/>
              </a:rPr>
              <a:t>“https://theopenroadproject.org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and  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17"/>
              </a:rPr>
              <a:t>https://github.com/The-OpenROAD-Project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L="342900" indent="-223838" hangingPunct="0">
              <a:lnSpc>
                <a:spcPct val="90000"/>
              </a:lnSpc>
            </a:pP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223838" hangingPunct="0">
              <a:lnSpc>
                <a:spcPct val="90000"/>
              </a:lnSpc>
            </a:pP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01600" indent="0">
              <a:lnSpc>
                <a:spcPct val="90000"/>
              </a:lnSpc>
              <a:buNone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C7630C-561D-4944-2CE7-70CA98A22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76200"/>
            <a:ext cx="8298873" cy="603683"/>
          </a:xfrm>
        </p:spPr>
        <p:txBody>
          <a:bodyPr/>
          <a:lstStyle/>
          <a:p>
            <a:r>
              <a:rPr lang="en-US" sz="2800" dirty="0"/>
              <a:t>Some Links   </a:t>
            </a:r>
            <a:r>
              <a:rPr lang="en-US" sz="1600" dirty="0">
                <a:solidFill>
                  <a:srgbClr val="00B0F0"/>
                </a:solidFill>
              </a:rPr>
              <a:t>(talks are always posted at vlsicad.ucsd.edu)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2255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5">
            <a:extLst>
              <a:ext uri="{FF2B5EF4-FFF2-40B4-BE49-F238E27FC236}">
                <a16:creationId xmlns:a16="http://schemas.microsoft.com/office/drawing/2014/main" id="{0F4E1943-1E08-4026-963E-CEFFDE79C73E}"/>
              </a:ext>
            </a:extLst>
          </p:cNvPr>
          <p:cNvSpPr txBox="1">
            <a:spLocks/>
          </p:cNvSpPr>
          <p:nvPr/>
        </p:nvSpPr>
        <p:spPr bwMode="auto">
          <a:xfrm>
            <a:off x="685800" y="1828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baseline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54061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54061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54061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54061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hlink"/>
                </a:solidFill>
                <a:latin typeface="Tahoma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hlink"/>
                </a:solidFill>
                <a:latin typeface="Tahoma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hlink"/>
                </a:solidFill>
                <a:latin typeface="Tahoma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hlink"/>
                </a:solidFill>
                <a:latin typeface="Tahoma" pitchFamily="34" charset="0"/>
              </a:defRPr>
            </a:lvl9pPr>
          </a:lstStyle>
          <a:p>
            <a:r>
              <a:rPr lang="en-US" kern="0" dirty="0"/>
              <a:t>THANK YOU 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9A54FB-8DDF-C7FA-F3A1-A5C1B7C160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571"/>
          <a:stretch/>
        </p:blipFill>
        <p:spPr>
          <a:xfrm>
            <a:off x="3429000" y="3886201"/>
            <a:ext cx="2286000" cy="219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3796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FBB80-1D90-844B-B823-26E851B78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OpenROAD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747AEB-21F8-0A52-F563-A3CAC3D42A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6" b="1283"/>
          <a:stretch/>
        </p:blipFill>
        <p:spPr>
          <a:xfrm>
            <a:off x="26772" y="877329"/>
            <a:ext cx="3581400" cy="410175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0F5BB0E-198B-CB3A-93D1-5A3EEA34F6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571"/>
          <a:stretch/>
        </p:blipFill>
        <p:spPr>
          <a:xfrm>
            <a:off x="1366065" y="5044991"/>
            <a:ext cx="1371600" cy="1314979"/>
          </a:xfrm>
          <a:prstGeom prst="rect">
            <a:avLst/>
          </a:prstGeom>
        </p:spPr>
      </p:pic>
      <p:sp>
        <p:nvSpPr>
          <p:cNvPr id="28" name="Google Shape;149;p18">
            <a:extLst>
              <a:ext uri="{FF2B5EF4-FFF2-40B4-BE49-F238E27FC236}">
                <a16:creationId xmlns:a16="http://schemas.microsoft.com/office/drawing/2014/main" id="{EA4D3900-8522-33CD-8E36-E9CCC74CEFBA}"/>
              </a:ext>
            </a:extLst>
          </p:cNvPr>
          <p:cNvSpPr txBox="1">
            <a:spLocks/>
          </p:cNvSpPr>
          <p:nvPr/>
        </p:nvSpPr>
        <p:spPr>
          <a:xfrm>
            <a:off x="3797643" y="727418"/>
            <a:ext cx="5410200" cy="5691847"/>
          </a:xfrm>
          <a:prstGeom prst="rect">
            <a:avLst/>
          </a:prstGeom>
          <a:noFill/>
          <a:ln w="28575"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457200" marR="0" lvl="0" indent="-406400" algn="l" defTabSz="914400" rtl="0" eaLnBrk="1" latinLnBrk="0" hangingPunct="1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rial"/>
              <a:buChar char="•"/>
              <a:defRPr sz="28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defTabSz="914400" rtl="0" eaLnBrk="1" latinLnBrk="0" hangingPunct="1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rial"/>
              <a:buChar char="•"/>
              <a:defRPr sz="28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06400" algn="l" defTabSz="914400" rtl="0" eaLnBrk="1" latinLnBrk="0" hangingPunct="1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rial"/>
              <a:buChar char="•"/>
              <a:defRPr sz="28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defTabSz="914400" rtl="0" eaLnBrk="1" latinLnBrk="0" hangingPunct="1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Arial"/>
              <a:buChar char="•"/>
              <a:defRPr sz="28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06400" algn="l" defTabSz="914400" rtl="0" eaLnBrk="1" latinLnBrk="0" hangingPunct="1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rial"/>
              <a:buChar char="•"/>
              <a:defRPr sz="28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406400" algn="l" defTabSz="914400" rtl="0" eaLnBrk="1" latinLnBrk="0" hangingPunct="1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rial"/>
              <a:buChar char="•"/>
              <a:defRPr sz="28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406400" algn="l" defTabSz="914400" rtl="0" eaLnBrk="1" latinLnBrk="0" hangingPunct="1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rial"/>
              <a:buChar char="•"/>
              <a:defRPr sz="28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406400" algn="l" defTabSz="914400" rtl="0" eaLnBrk="1" latinLnBrk="0" hangingPunct="1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rial"/>
              <a:buChar char="•"/>
              <a:defRPr sz="28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406400" algn="l" defTabSz="914400" rtl="0" eaLnBrk="1" latinLnBrk="0" hangingPunct="1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rial"/>
              <a:buChar char="•"/>
              <a:defRPr sz="28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5425" indent="-225425">
              <a:lnSpc>
                <a:spcPct val="92000"/>
              </a:lnSpc>
              <a:buSzPts val="2400"/>
              <a:buFont typeface="Calibri"/>
              <a:buChar char="•"/>
            </a:pPr>
            <a:r>
              <a:rPr lang="en-US" sz="2400" b="1" dirty="0">
                <a:solidFill>
                  <a:srgbClr val="004A17"/>
                </a:solidFill>
                <a:latin typeface="Calibri"/>
                <a:ea typeface="Calibri"/>
                <a:cs typeface="Calibri"/>
                <a:sym typeface="Calibri"/>
              </a:rPr>
              <a:t>Functionality: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600+ </a:t>
            </a:r>
            <a:r>
              <a:rPr lang="en-US" sz="24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tapeouts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130-12nm</a:t>
            </a:r>
          </a:p>
          <a:p>
            <a:pPr marL="225425" indent="-225425">
              <a:lnSpc>
                <a:spcPct val="92000"/>
              </a:lnSpc>
              <a:spcBef>
                <a:spcPts val="600"/>
              </a:spcBef>
              <a:buSzPts val="2400"/>
              <a:buFont typeface="Calibri"/>
              <a:buChar char="•"/>
            </a:pPr>
            <a:r>
              <a:rPr lang="en-US" sz="2400" b="1" dirty="0">
                <a:solidFill>
                  <a:srgbClr val="004A17"/>
                </a:solidFill>
                <a:latin typeface="Calibri"/>
                <a:ea typeface="Calibri"/>
                <a:cs typeface="Calibri"/>
                <a:sym typeface="Calibri"/>
              </a:rPr>
              <a:t>Community: </a:t>
            </a:r>
            <a:r>
              <a:rPr lang="en-US" sz="24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OpenROAD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app has 16K commits from 77 contributors</a:t>
            </a:r>
          </a:p>
          <a:p>
            <a:pPr marL="225425" indent="-225425">
              <a:lnSpc>
                <a:spcPct val="92000"/>
              </a:lnSpc>
              <a:spcBef>
                <a:spcPts val="600"/>
              </a:spcBef>
              <a:buSzPts val="2400"/>
              <a:buFont typeface="Calibri"/>
              <a:buChar char="•"/>
            </a:pPr>
            <a:r>
              <a:rPr lang="en-US" sz="2400" b="1" dirty="0">
                <a:solidFill>
                  <a:srgbClr val="004A17"/>
                </a:solidFill>
                <a:latin typeface="Calibri"/>
                <a:ea typeface="Calibri"/>
                <a:cs typeface="Calibri"/>
                <a:sym typeface="Calibri"/>
              </a:rPr>
              <a:t>Education and Workforce: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from high school to graduate level, extension</a:t>
            </a:r>
          </a:p>
          <a:p>
            <a:pPr marL="225425" indent="-225425">
              <a:lnSpc>
                <a:spcPct val="92000"/>
              </a:lnSpc>
              <a:spcBef>
                <a:spcPts val="600"/>
              </a:spcBef>
              <a:buSzPts val="2400"/>
              <a:buFont typeface="Calibri"/>
              <a:buChar char="•"/>
            </a:pPr>
            <a:endParaRPr lang="en-US"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5425" indent="-225425">
              <a:lnSpc>
                <a:spcPct val="92000"/>
              </a:lnSpc>
              <a:spcBef>
                <a:spcPts val="600"/>
              </a:spcBef>
              <a:buSzPts val="2400"/>
              <a:buFont typeface="Calibri"/>
              <a:buChar char="•"/>
            </a:pPr>
            <a:endParaRPr lang="en-US"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5425" indent="-225425">
              <a:lnSpc>
                <a:spcPct val="92000"/>
              </a:lnSpc>
              <a:spcBef>
                <a:spcPts val="600"/>
              </a:spcBef>
              <a:buSzPts val="2400"/>
              <a:buFont typeface="Calibri"/>
              <a:buChar char="•"/>
            </a:pPr>
            <a:endParaRPr lang="en-US"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5425" indent="-225425">
              <a:lnSpc>
                <a:spcPct val="92000"/>
              </a:lnSpc>
              <a:spcBef>
                <a:spcPts val="600"/>
              </a:spcBef>
              <a:buSzPts val="2400"/>
              <a:buFont typeface="Calibri"/>
              <a:buChar char="•"/>
            </a:pPr>
            <a:endParaRPr lang="en-US"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5425" indent="-225425">
              <a:lnSpc>
                <a:spcPct val="92000"/>
              </a:lnSpc>
              <a:spcBef>
                <a:spcPts val="600"/>
              </a:spcBef>
              <a:buSzPts val="2400"/>
              <a:buFont typeface="Calibri"/>
              <a:buChar char="•"/>
            </a:pPr>
            <a:endParaRPr lang="en-US"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5425" indent="-225425">
              <a:lnSpc>
                <a:spcPct val="92000"/>
              </a:lnSpc>
              <a:spcBef>
                <a:spcPts val="1200"/>
              </a:spcBef>
              <a:buSzPts val="2400"/>
              <a:buFont typeface="Calibri"/>
              <a:buChar char="•"/>
            </a:pPr>
            <a:r>
              <a:rPr lang="en-US" sz="2400" b="1" dirty="0">
                <a:solidFill>
                  <a:srgbClr val="004A17"/>
                </a:solidFill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Researchers</a:t>
            </a:r>
          </a:p>
          <a:p>
            <a:pPr marL="225425" indent="-225425">
              <a:lnSpc>
                <a:spcPct val="92000"/>
              </a:lnSpc>
              <a:spcBef>
                <a:spcPts val="600"/>
              </a:spcBef>
              <a:buSzPts val="2400"/>
              <a:buFont typeface="Calibri"/>
              <a:buChar char="•"/>
            </a:pPr>
            <a:r>
              <a:rPr lang="en-US" sz="2400" b="1" dirty="0">
                <a:solidFill>
                  <a:srgbClr val="004A17"/>
                </a:solidFill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Small R&amp;D teams, startups</a:t>
            </a:r>
            <a:endParaRPr lang="en-US" sz="2400" b="1" dirty="0">
              <a:solidFill>
                <a:srgbClr val="004A1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0AF3236-930F-D9CB-7328-82CA48A3CC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59341">
            <a:off x="6223476" y="5948240"/>
            <a:ext cx="1060632" cy="34124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15A04C3-C2D3-A7FD-2D98-4B1AA59354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89810">
            <a:off x="5309557" y="5742370"/>
            <a:ext cx="1209845" cy="34240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DDD508A-110D-063C-E21A-9105737642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923671">
            <a:off x="6859257" y="6170061"/>
            <a:ext cx="1752610" cy="25326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CB71041-FFD9-1EBD-FB1D-28510C1B28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34143">
            <a:off x="4665053" y="6151302"/>
            <a:ext cx="1395533" cy="41634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A3F8EA5-6AB9-E5B3-AF7B-CEEBB9DD0D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810917">
            <a:off x="4224669" y="3031183"/>
            <a:ext cx="2805472" cy="492643"/>
          </a:xfrm>
          <a:prstGeom prst="rect">
            <a:avLst/>
          </a:prstGeom>
        </p:spPr>
      </p:pic>
      <p:pic>
        <p:nvPicPr>
          <p:cNvPr id="43" name="Google Shape;281;g2175660c4cc_0_102">
            <a:extLst>
              <a:ext uri="{FF2B5EF4-FFF2-40B4-BE49-F238E27FC236}">
                <a16:creationId xmlns:a16="http://schemas.microsoft.com/office/drawing/2014/main" id="{FAEA3222-4F36-A231-259D-5AFC1F9A9D5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19986071">
            <a:off x="4898350" y="3362449"/>
            <a:ext cx="1168346" cy="141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E1946E7-7374-270F-5556-42B5833C61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842175">
            <a:off x="5902153" y="3915472"/>
            <a:ext cx="2829515" cy="606698"/>
          </a:xfrm>
          <a:prstGeom prst="rect">
            <a:avLst/>
          </a:prstGeom>
        </p:spPr>
      </p:pic>
      <p:pic>
        <p:nvPicPr>
          <p:cNvPr id="44" name="Google Shape;280;g2175660c4cc_0_102" descr="Chart, treemap chart&#10;&#10;Description automatically generated">
            <a:extLst>
              <a:ext uri="{FF2B5EF4-FFF2-40B4-BE49-F238E27FC236}">
                <a16:creationId xmlns:a16="http://schemas.microsoft.com/office/drawing/2014/main" id="{A6FF1E16-0283-0B8B-A03D-BCA1CC4E3C38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21325715">
            <a:off x="7294750" y="3056202"/>
            <a:ext cx="817331" cy="1174603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01848CD-43F1-B8A4-4B2C-98FB454D86E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669256">
            <a:off x="5958875" y="4223868"/>
            <a:ext cx="3134162" cy="23815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CAF2498-BC3F-12ED-9444-A4E1638DD3A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22356" y="115726"/>
            <a:ext cx="4840644" cy="40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3592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FBB80-1D90-844B-B823-26E851B78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5" y="119749"/>
            <a:ext cx="8851900" cy="595312"/>
          </a:xfrm>
        </p:spPr>
        <p:txBody>
          <a:bodyPr/>
          <a:lstStyle/>
          <a:p>
            <a:r>
              <a:rPr lang="en-US" dirty="0"/>
              <a:t>Directions: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747AEB-21F8-0A52-F563-A3CAC3D42A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6" b="1283"/>
          <a:stretch/>
        </p:blipFill>
        <p:spPr>
          <a:xfrm>
            <a:off x="26772" y="877329"/>
            <a:ext cx="3581400" cy="4101759"/>
          </a:xfrm>
          <a:prstGeom prst="rect">
            <a:avLst/>
          </a:prstGeom>
        </p:spPr>
      </p:pic>
      <p:sp>
        <p:nvSpPr>
          <p:cNvPr id="3" name="Google Shape;213;g2175660c4cc_0_116">
            <a:extLst>
              <a:ext uri="{FF2B5EF4-FFF2-40B4-BE49-F238E27FC236}">
                <a16:creationId xmlns:a16="http://schemas.microsoft.com/office/drawing/2014/main" id="{7C46F486-43AA-A45E-EA13-FA38432DEA86}"/>
              </a:ext>
            </a:extLst>
          </p:cNvPr>
          <p:cNvSpPr txBox="1">
            <a:spLocks/>
          </p:cNvSpPr>
          <p:nvPr/>
        </p:nvSpPr>
        <p:spPr>
          <a:xfrm>
            <a:off x="3814144" y="978417"/>
            <a:ext cx="5329856" cy="2983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C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00000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00000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1313" indent="-227013">
              <a:buClr>
                <a:srgbClr val="000000"/>
              </a:buClr>
              <a:buSzPts val="1800"/>
              <a:buFont typeface="Arial"/>
              <a:buChar char="●"/>
            </a:pPr>
            <a:r>
              <a:rPr lang="en-US" sz="1800" b="1" kern="0" dirty="0">
                <a:solidFill>
                  <a:srgbClr val="70AD47">
                    <a:lumMod val="75000"/>
                  </a:srgbClr>
                </a:solidFill>
                <a:highlight>
                  <a:srgbClr val="FFFFFF"/>
                </a:highlight>
              </a:rPr>
              <a:t>What if tool licenses are unlimited?</a:t>
            </a:r>
            <a:endParaRPr lang="en-US" sz="1800" b="1" kern="0" dirty="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114300" indent="0">
              <a:spcBef>
                <a:spcPts val="1200"/>
              </a:spcBef>
              <a:buClr>
                <a:srgbClr val="000000"/>
              </a:buClr>
              <a:buSzPts val="1800"/>
              <a:buNone/>
            </a:pPr>
            <a:r>
              <a:rPr lang="en-US" sz="1800" b="1" kern="0" dirty="0">
                <a:solidFill>
                  <a:srgbClr val="000000"/>
                </a:solidFill>
                <a:highlight>
                  <a:srgbClr val="FFFFFF"/>
                </a:highlight>
              </a:rPr>
              <a:t>   “COPILOT” </a:t>
            </a:r>
            <a:r>
              <a:rPr lang="en-US" sz="1800" kern="0" dirty="0">
                <a:solidFill>
                  <a:srgbClr val="000000"/>
                </a:solidFill>
                <a:highlight>
                  <a:srgbClr val="FFFFFF"/>
                </a:highlight>
              </a:rPr>
              <a:t>= </a:t>
            </a:r>
            <a:r>
              <a:rPr lang="en-US" sz="1800" b="1" kern="0" dirty="0">
                <a:solidFill>
                  <a:srgbClr val="000000"/>
                </a:solidFill>
                <a:highlight>
                  <a:srgbClr val="FFFFFF"/>
                </a:highlight>
              </a:rPr>
              <a:t>C</a:t>
            </a:r>
            <a:r>
              <a:rPr lang="en-US" sz="1800" kern="0" dirty="0">
                <a:solidFill>
                  <a:srgbClr val="000000"/>
                </a:solidFill>
                <a:highlight>
                  <a:srgbClr val="FFFFFF"/>
                </a:highlight>
              </a:rPr>
              <a:t>loud </a:t>
            </a:r>
            <a:r>
              <a:rPr lang="en-US" sz="1800" b="1" kern="0" dirty="0">
                <a:solidFill>
                  <a:srgbClr val="000000"/>
                </a:solidFill>
                <a:highlight>
                  <a:srgbClr val="FFFFFF"/>
                </a:highlight>
              </a:rPr>
              <a:t>O</a:t>
            </a:r>
            <a:r>
              <a:rPr lang="en-US" sz="1800" kern="0" dirty="0">
                <a:solidFill>
                  <a:srgbClr val="000000"/>
                </a:solidFill>
                <a:highlight>
                  <a:srgbClr val="FFFFFF"/>
                </a:highlight>
              </a:rPr>
              <a:t>ptimized </a:t>
            </a:r>
            <a:r>
              <a:rPr lang="en-US" sz="1800" b="1" kern="0" dirty="0">
                <a:solidFill>
                  <a:srgbClr val="000000"/>
                </a:solidFill>
                <a:highlight>
                  <a:srgbClr val="FFFFFF"/>
                </a:highlight>
              </a:rPr>
              <a:t>P</a:t>
            </a:r>
            <a:r>
              <a:rPr lang="en-US" sz="1800" kern="0" dirty="0">
                <a:solidFill>
                  <a:srgbClr val="000000"/>
                </a:solidFill>
                <a:highlight>
                  <a:srgbClr val="FFFFFF"/>
                </a:highlight>
              </a:rPr>
              <a:t>hysical </a:t>
            </a:r>
          </a:p>
          <a:p>
            <a:pPr marL="114300" indent="0">
              <a:spcBef>
                <a:spcPts val="300"/>
              </a:spcBef>
              <a:buClr>
                <a:srgbClr val="000000"/>
              </a:buClr>
              <a:buSzPts val="1800"/>
              <a:buNone/>
            </a:pPr>
            <a:r>
              <a:rPr lang="en-US" sz="1800" b="1" kern="0" dirty="0">
                <a:solidFill>
                  <a:srgbClr val="000000"/>
                </a:solidFill>
                <a:highlight>
                  <a:srgbClr val="FFFFFF"/>
                </a:highlight>
              </a:rPr>
              <a:t>   I</a:t>
            </a:r>
            <a:r>
              <a:rPr lang="en-US" sz="1800" kern="0" dirty="0">
                <a:solidFill>
                  <a:srgbClr val="000000"/>
                </a:solidFill>
                <a:highlight>
                  <a:srgbClr val="FFFFFF"/>
                </a:highlight>
              </a:rPr>
              <a:t>mplementation using </a:t>
            </a:r>
            <a:r>
              <a:rPr lang="en-US" sz="1800" kern="0" dirty="0" err="1">
                <a:solidFill>
                  <a:srgbClr val="000000"/>
                </a:solidFill>
                <a:highlight>
                  <a:srgbClr val="FFFFFF"/>
                </a:highlight>
              </a:rPr>
              <a:t>OpenROAD</a:t>
            </a:r>
            <a:r>
              <a:rPr lang="en-US" sz="1800" kern="0" dirty="0">
                <a:solidFill>
                  <a:srgbClr val="000000"/>
                </a:solidFill>
                <a:highlight>
                  <a:srgbClr val="FFFFFF"/>
                </a:highlight>
              </a:rPr>
              <a:t> </a:t>
            </a:r>
            <a:r>
              <a:rPr lang="en-US" sz="1800" b="1" kern="0" dirty="0">
                <a:solidFill>
                  <a:srgbClr val="000000"/>
                </a:solidFill>
                <a:highlight>
                  <a:srgbClr val="FFFFFF"/>
                </a:highlight>
              </a:rPr>
              <a:t>T</a:t>
            </a:r>
            <a:r>
              <a:rPr lang="en-US" sz="1800" kern="0" dirty="0">
                <a:solidFill>
                  <a:srgbClr val="000000"/>
                </a:solidFill>
                <a:highlight>
                  <a:srgbClr val="FFFFFF"/>
                </a:highlight>
              </a:rPr>
              <a:t>echnology</a:t>
            </a:r>
          </a:p>
          <a:p>
            <a:pPr marL="341313" indent="-227013">
              <a:spcBef>
                <a:spcPts val="1800"/>
              </a:spcBef>
              <a:buClr>
                <a:srgbClr val="000000"/>
              </a:buClr>
              <a:buSzPts val="1800"/>
              <a:buFont typeface="Arial"/>
              <a:buChar char="●"/>
            </a:pPr>
            <a:r>
              <a:rPr lang="en-US" sz="1800" b="1" kern="0" dirty="0">
                <a:solidFill>
                  <a:srgbClr val="70AD47">
                    <a:lumMod val="75000"/>
                  </a:srgbClr>
                </a:solidFill>
                <a:highlight>
                  <a:srgbClr val="FFFFFF"/>
                </a:highlight>
              </a:rPr>
              <a:t>ML challenge: predict failure and intervene</a:t>
            </a:r>
          </a:p>
          <a:p>
            <a:pPr marL="341313" indent="-227013">
              <a:spcBef>
                <a:spcPts val="1800"/>
              </a:spcBef>
              <a:buClr>
                <a:srgbClr val="000000"/>
              </a:buClr>
              <a:buSzPts val="1800"/>
              <a:buFont typeface="Arial"/>
              <a:buChar char="●"/>
            </a:pPr>
            <a:r>
              <a:rPr lang="en-US" sz="1800" b="1" kern="0" dirty="0">
                <a:solidFill>
                  <a:srgbClr val="70AD47">
                    <a:lumMod val="75000"/>
                  </a:srgbClr>
                </a:solidFill>
                <a:highlight>
                  <a:srgbClr val="FFFFFF"/>
                </a:highlight>
              </a:rPr>
              <a:t>+ low-hanging fruits such as </a:t>
            </a:r>
            <a:r>
              <a:rPr lang="en-US" sz="1800" b="1" kern="0" dirty="0" err="1">
                <a:solidFill>
                  <a:srgbClr val="70AD47">
                    <a:lumMod val="75000"/>
                  </a:srgbClr>
                </a:solidFill>
                <a:highlight>
                  <a:srgbClr val="FFFFFF"/>
                </a:highlight>
              </a:rPr>
              <a:t>AutoTuner</a:t>
            </a:r>
            <a:endParaRPr lang="en-US" sz="1800" b="1" kern="0" dirty="0">
              <a:solidFill>
                <a:srgbClr val="70AD47">
                  <a:lumMod val="75000"/>
                </a:srgbClr>
              </a:solidFill>
              <a:highlight>
                <a:srgbClr val="FFFFFF"/>
              </a:highligh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6C0F71-13B5-BC0C-7251-1651BFC5AF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3200400"/>
            <a:ext cx="4426445" cy="313638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EA1D133-959C-F58F-F6C0-0E6DD1BCEA72}"/>
              </a:ext>
            </a:extLst>
          </p:cNvPr>
          <p:cNvSpPr txBox="1">
            <a:spLocks/>
          </p:cNvSpPr>
          <p:nvPr/>
        </p:nvSpPr>
        <p:spPr bwMode="auto">
          <a:xfrm>
            <a:off x="328676" y="131941"/>
            <a:ext cx="885190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baseline="0">
                <a:solidFill>
                  <a:srgbClr val="254061"/>
                </a:solidFill>
                <a:latin typeface="Arial" panose="020B0604020202020204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54061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54061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54061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54061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hlink"/>
                </a:solidFill>
                <a:latin typeface="Tahoma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hlink"/>
                </a:solidFill>
                <a:latin typeface="Tahoma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hlink"/>
                </a:solidFill>
                <a:latin typeface="Tahoma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hlink"/>
                </a:solidFill>
                <a:latin typeface="Tahoma" pitchFamily="34" charset="0"/>
              </a:defRPr>
            </a:lvl9pPr>
          </a:lstStyle>
          <a:p>
            <a:r>
              <a:rPr lang="en-US" kern="0" dirty="0"/>
              <a:t>                  Cloud, ML</a:t>
            </a:r>
            <a:endParaRPr lang="en-US" kern="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3004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FBB80-1D90-844B-B823-26E851B78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5" y="119749"/>
            <a:ext cx="8851900" cy="595312"/>
          </a:xfrm>
        </p:spPr>
        <p:txBody>
          <a:bodyPr/>
          <a:lstStyle/>
          <a:p>
            <a:r>
              <a:rPr lang="en-US" dirty="0"/>
              <a:t>Directions: Early Design Space Exploration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747AEB-21F8-0A52-F563-A3CAC3D42A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6" b="1283"/>
          <a:stretch/>
        </p:blipFill>
        <p:spPr>
          <a:xfrm>
            <a:off x="26772" y="877329"/>
            <a:ext cx="3581400" cy="4101759"/>
          </a:xfrm>
          <a:prstGeom prst="rect">
            <a:avLst/>
          </a:prstGeom>
        </p:spPr>
      </p:pic>
      <p:sp>
        <p:nvSpPr>
          <p:cNvPr id="3" name="Google Shape;213;g2175660c4cc_0_116">
            <a:extLst>
              <a:ext uri="{FF2B5EF4-FFF2-40B4-BE49-F238E27FC236}">
                <a16:creationId xmlns:a16="http://schemas.microsoft.com/office/drawing/2014/main" id="{7C46F486-43AA-A45E-EA13-FA38432DEA86}"/>
              </a:ext>
            </a:extLst>
          </p:cNvPr>
          <p:cNvSpPr txBox="1">
            <a:spLocks/>
          </p:cNvSpPr>
          <p:nvPr/>
        </p:nvSpPr>
        <p:spPr>
          <a:xfrm>
            <a:off x="3814144" y="877329"/>
            <a:ext cx="5199681" cy="5675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C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00000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00000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1313" indent="-227013">
              <a:buClr>
                <a:srgbClr val="000000"/>
              </a:buClr>
              <a:buSzPts val="1800"/>
              <a:buFont typeface="Arial"/>
              <a:buChar char="●"/>
            </a:pPr>
            <a:r>
              <a:rPr lang="en-US" sz="1800" b="1" kern="0" dirty="0">
                <a:solidFill>
                  <a:srgbClr val="548235"/>
                </a:solidFill>
                <a:highlight>
                  <a:srgbClr val="FFFFFF"/>
                </a:highlight>
              </a:rPr>
              <a:t>Can we better explore architecture and SoC floorplan design spaces?</a:t>
            </a:r>
          </a:p>
          <a:p>
            <a:pPr marL="341313" indent="-227013">
              <a:buClr>
                <a:srgbClr val="000000"/>
              </a:buClr>
              <a:buSzPts val="1800"/>
              <a:buFont typeface="Arial"/>
              <a:buChar char="●"/>
            </a:pPr>
            <a:r>
              <a:rPr lang="en-US" sz="1800" b="1" kern="0" dirty="0" err="1">
                <a:solidFill>
                  <a:schemeClr val="tx1"/>
                </a:solidFill>
                <a:highlight>
                  <a:srgbClr val="FFFFFF"/>
                </a:highlight>
              </a:rPr>
              <a:t>Hier</a:t>
            </a:r>
            <a:r>
              <a:rPr lang="en-US" sz="1800" b="1" kern="0" dirty="0">
                <a:solidFill>
                  <a:schemeClr val="tx1"/>
                </a:solidFill>
                <a:highlight>
                  <a:srgbClr val="FFFFFF"/>
                </a:highlight>
              </a:rPr>
              <a:t>-RTLMP:  /</a:t>
            </a:r>
            <a:r>
              <a:rPr lang="en-US" sz="1800" b="1" kern="0" dirty="0" err="1">
                <a:solidFill>
                  <a:schemeClr val="tx1"/>
                </a:solidFill>
                <a:highlight>
                  <a:srgbClr val="FFFFFF"/>
                </a:highlight>
              </a:rPr>
              <a:t>src</a:t>
            </a:r>
            <a:r>
              <a:rPr lang="en-US" sz="1800" b="1" kern="0" dirty="0">
                <a:solidFill>
                  <a:schemeClr val="tx1"/>
                </a:solidFill>
                <a:highlight>
                  <a:srgbClr val="FFFFFF"/>
                </a:highlight>
              </a:rPr>
              <a:t>/mpl2</a:t>
            </a:r>
          </a:p>
          <a:p>
            <a:pPr marL="798513" lvl="1" indent="-227013">
              <a:buClr>
                <a:srgbClr val="000000"/>
              </a:buClr>
              <a:buFont typeface="Arial"/>
              <a:buChar char="●"/>
            </a:pPr>
            <a:r>
              <a:rPr lang="en-US" sz="1500" b="1" kern="0" dirty="0">
                <a:solidFill>
                  <a:schemeClr val="tx1"/>
                </a:solidFill>
                <a:highlight>
                  <a:srgbClr val="FFFFFF"/>
                </a:highlight>
              </a:rPr>
              <a:t>RTL and dataflow-driven, human expert-like</a:t>
            </a:r>
          </a:p>
          <a:p>
            <a:pPr marL="341313" indent="-227013">
              <a:buClr>
                <a:srgbClr val="000000"/>
              </a:buClr>
              <a:buSzPts val="1800"/>
              <a:buFont typeface="Arial"/>
              <a:buChar char="●"/>
            </a:pPr>
            <a:endParaRPr lang="en-US" sz="1800" b="1" kern="0" dirty="0">
              <a:solidFill>
                <a:schemeClr val="tx1"/>
              </a:solidFill>
              <a:highlight>
                <a:srgbClr val="FFFFFF"/>
              </a:highlight>
            </a:endParaRPr>
          </a:p>
          <a:p>
            <a:pPr marL="341313" indent="-227013">
              <a:buClr>
                <a:srgbClr val="000000"/>
              </a:buClr>
              <a:buSzPts val="1800"/>
              <a:buFont typeface="Arial"/>
              <a:buChar char="●"/>
            </a:pPr>
            <a:endParaRPr lang="en-US" sz="1800" b="1" kern="0" dirty="0">
              <a:solidFill>
                <a:schemeClr val="tx1"/>
              </a:solidFill>
              <a:highlight>
                <a:srgbClr val="FFFFFF"/>
              </a:highlight>
            </a:endParaRPr>
          </a:p>
          <a:p>
            <a:pPr marL="341313" indent="-227013">
              <a:buClr>
                <a:srgbClr val="000000"/>
              </a:buClr>
              <a:buSzPts val="1800"/>
              <a:buFont typeface="Arial"/>
              <a:buChar char="●"/>
            </a:pPr>
            <a:endParaRPr lang="en-US" sz="1800" b="1" kern="0" dirty="0">
              <a:solidFill>
                <a:schemeClr val="tx1"/>
              </a:solidFill>
              <a:highlight>
                <a:srgbClr val="FFFFFF"/>
              </a:highlight>
            </a:endParaRPr>
          </a:p>
          <a:p>
            <a:pPr marL="341313" indent="-227013">
              <a:buClr>
                <a:srgbClr val="000000"/>
              </a:buClr>
              <a:buSzPts val="1800"/>
              <a:buFont typeface="Arial"/>
              <a:buChar char="●"/>
            </a:pPr>
            <a:endParaRPr lang="en-US" sz="1800" b="1" kern="0" dirty="0">
              <a:solidFill>
                <a:schemeClr val="tx1"/>
              </a:solidFill>
              <a:highlight>
                <a:srgbClr val="FFFFFF"/>
              </a:highlight>
            </a:endParaRPr>
          </a:p>
          <a:p>
            <a:pPr marL="341313" indent="-227013">
              <a:buClr>
                <a:srgbClr val="000000"/>
              </a:buClr>
              <a:buSzPts val="1800"/>
              <a:buFont typeface="Arial"/>
              <a:buChar char="●"/>
            </a:pPr>
            <a:endParaRPr lang="en-US" sz="1800" b="1" kern="0" dirty="0">
              <a:solidFill>
                <a:schemeClr val="tx1"/>
              </a:solidFill>
              <a:highlight>
                <a:srgbClr val="FFFFFF"/>
              </a:highlight>
            </a:endParaRPr>
          </a:p>
          <a:p>
            <a:pPr marL="341313" indent="-227013">
              <a:buClr>
                <a:srgbClr val="000000"/>
              </a:buClr>
              <a:buSzPts val="1800"/>
              <a:buFont typeface="Arial"/>
              <a:buChar char="●"/>
            </a:pPr>
            <a:endParaRPr lang="en-US" sz="1800" b="1" kern="0" dirty="0">
              <a:solidFill>
                <a:schemeClr val="tx1"/>
              </a:solidFill>
              <a:highlight>
                <a:srgbClr val="FFFFFF"/>
              </a:highlight>
            </a:endParaRPr>
          </a:p>
          <a:p>
            <a:pPr marL="341313" indent="-227013">
              <a:buClr>
                <a:srgbClr val="000000"/>
              </a:buClr>
              <a:buSzPts val="1800"/>
              <a:buFont typeface="Arial"/>
              <a:buChar char="●"/>
            </a:pPr>
            <a:endParaRPr lang="en-US" sz="1800" b="1" kern="0" dirty="0">
              <a:solidFill>
                <a:schemeClr val="tx1"/>
              </a:solidFill>
              <a:highlight>
                <a:srgbClr val="FFFFFF"/>
              </a:highlight>
            </a:endParaRPr>
          </a:p>
          <a:p>
            <a:pPr marL="341313" indent="-227013">
              <a:buClr>
                <a:srgbClr val="000000"/>
              </a:buClr>
              <a:buSzPts val="1800"/>
              <a:buFont typeface="Arial"/>
              <a:buChar char="●"/>
            </a:pPr>
            <a:endParaRPr lang="en-US" sz="1800" b="1" kern="0" dirty="0">
              <a:solidFill>
                <a:schemeClr val="tx1"/>
              </a:solidFill>
              <a:highlight>
                <a:srgbClr val="FFFFFF"/>
              </a:highlight>
            </a:endParaRPr>
          </a:p>
          <a:p>
            <a:pPr marL="341313" indent="-227013">
              <a:buClr>
                <a:srgbClr val="000000"/>
              </a:buClr>
              <a:buSzPts val="1800"/>
              <a:buFont typeface="Arial"/>
              <a:buChar char="●"/>
            </a:pPr>
            <a:endParaRPr lang="en-US" sz="1800" b="1" kern="0" dirty="0">
              <a:solidFill>
                <a:schemeClr val="tx1"/>
              </a:solidFill>
              <a:highlight>
                <a:srgbClr val="FFFFFF"/>
              </a:highlight>
            </a:endParaRPr>
          </a:p>
          <a:p>
            <a:pPr marL="341313" indent="-227013">
              <a:buClr>
                <a:srgbClr val="000000"/>
              </a:buClr>
              <a:buSzPts val="1800"/>
              <a:buFont typeface="Arial"/>
              <a:buChar char="●"/>
            </a:pPr>
            <a:r>
              <a:rPr lang="en-US" sz="1800" b="1" kern="0" dirty="0" err="1">
                <a:solidFill>
                  <a:schemeClr val="tx1"/>
                </a:solidFill>
                <a:highlight>
                  <a:srgbClr val="FFFFFF"/>
                </a:highlight>
              </a:rPr>
              <a:t>TritonPart</a:t>
            </a:r>
            <a:r>
              <a:rPr lang="en-US" sz="1800" b="1" kern="0" dirty="0">
                <a:solidFill>
                  <a:schemeClr val="tx1"/>
                </a:solidFill>
                <a:highlight>
                  <a:srgbClr val="FFFFFF"/>
                </a:highlight>
              </a:rPr>
              <a:t>:  /</a:t>
            </a:r>
            <a:r>
              <a:rPr lang="en-US" sz="1800" b="1" kern="0" dirty="0" err="1">
                <a:solidFill>
                  <a:schemeClr val="tx1"/>
                </a:solidFill>
                <a:highlight>
                  <a:srgbClr val="FFFFFF"/>
                </a:highlight>
              </a:rPr>
              <a:t>src</a:t>
            </a:r>
            <a:r>
              <a:rPr lang="en-US" sz="1800" b="1" kern="0" dirty="0">
                <a:solidFill>
                  <a:schemeClr val="tx1"/>
                </a:solidFill>
                <a:highlight>
                  <a:srgbClr val="FFFFFF"/>
                </a:highlight>
              </a:rPr>
              <a:t>/par</a:t>
            </a:r>
          </a:p>
          <a:p>
            <a:pPr marL="798513" lvl="1" indent="-227013">
              <a:buClr>
                <a:srgbClr val="000000"/>
              </a:buClr>
              <a:buFont typeface="Arial"/>
              <a:buChar char="●"/>
            </a:pPr>
            <a:r>
              <a:rPr lang="en-US" sz="1500" b="1" kern="0" dirty="0">
                <a:solidFill>
                  <a:schemeClr val="tx1"/>
                </a:solidFill>
                <a:highlight>
                  <a:srgbClr val="FFFFFF"/>
                </a:highlight>
              </a:rPr>
              <a:t>Timing- and constraint-driven partitioner</a:t>
            </a:r>
          </a:p>
          <a:p>
            <a:pPr marL="798513" lvl="1" indent="-227013">
              <a:buClr>
                <a:srgbClr val="000000"/>
              </a:buClr>
              <a:buFont typeface="Arial"/>
              <a:buChar char="●"/>
            </a:pPr>
            <a:r>
              <a:rPr lang="en-US" sz="1500" b="1" kern="0" dirty="0">
                <a:solidFill>
                  <a:schemeClr val="tx1"/>
                </a:solidFill>
                <a:highlight>
                  <a:srgbClr val="FFFFFF"/>
                </a:highlight>
              </a:rPr>
              <a:t>Displaces </a:t>
            </a:r>
            <a:r>
              <a:rPr lang="en-US" sz="1500" b="1" kern="0" dirty="0" err="1">
                <a:solidFill>
                  <a:schemeClr val="tx1"/>
                </a:solidFill>
                <a:highlight>
                  <a:srgbClr val="FFFFFF"/>
                </a:highlight>
              </a:rPr>
              <a:t>hMETIS</a:t>
            </a:r>
            <a:r>
              <a:rPr lang="en-US" sz="1500" b="1" kern="0" dirty="0">
                <a:solidFill>
                  <a:schemeClr val="tx1"/>
                </a:solidFill>
                <a:highlight>
                  <a:srgbClr val="FFFFFF"/>
                </a:highlight>
              </a:rPr>
              <a:t>, </a:t>
            </a:r>
            <a:r>
              <a:rPr lang="en-US" sz="1500" b="1" kern="0" dirty="0" err="1">
                <a:solidFill>
                  <a:schemeClr val="tx1"/>
                </a:solidFill>
                <a:highlight>
                  <a:srgbClr val="FFFFFF"/>
                </a:highlight>
              </a:rPr>
              <a:t>KaHyPar</a:t>
            </a:r>
            <a:r>
              <a:rPr lang="en-US" sz="1500" b="1" kern="0" dirty="0">
                <a:solidFill>
                  <a:schemeClr val="tx1"/>
                </a:solidFill>
                <a:highlight>
                  <a:srgbClr val="FFFFFF"/>
                </a:highlight>
              </a:rPr>
              <a:t>  </a:t>
            </a:r>
          </a:p>
          <a:p>
            <a:pPr marL="341313" indent="-227013">
              <a:buClr>
                <a:srgbClr val="000000"/>
              </a:buClr>
              <a:buFont typeface="Arial"/>
              <a:buChar char="●"/>
            </a:pPr>
            <a:endParaRPr lang="en-US" sz="1800" b="1" kern="0" dirty="0">
              <a:solidFill>
                <a:schemeClr val="tx1"/>
              </a:solidFill>
              <a:highlight>
                <a:srgbClr val="FFFFFF"/>
              </a:highligh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C97D0A-F528-1E48-3B53-8B7AD3C2A9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2209800"/>
            <a:ext cx="2971800" cy="293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244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FBB80-1D90-844B-B823-26E851B78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OSDA Directions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DAE7D75-7E3A-6BA3-59D3-7977ACD79C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06" b="9918"/>
          <a:stretch/>
        </p:blipFill>
        <p:spPr>
          <a:xfrm>
            <a:off x="152400" y="1034870"/>
            <a:ext cx="8878549" cy="3253227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F50284A-B74B-5CF2-62DD-2D092BB17613}"/>
              </a:ext>
            </a:extLst>
          </p:cNvPr>
          <p:cNvCxnSpPr>
            <a:cxnSpLocks/>
          </p:cNvCxnSpPr>
          <p:nvPr/>
        </p:nvCxnSpPr>
        <p:spPr bwMode="auto">
          <a:xfrm flipH="1">
            <a:off x="1370289" y="2665962"/>
            <a:ext cx="710567" cy="719671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ysDot"/>
            <a:round/>
            <a:headEnd type="none" w="med" len="med"/>
            <a:tailEnd type="triangle"/>
          </a:ln>
          <a:effectLst/>
        </p:spPr>
      </p:cxn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44C96F6-3E7E-8C3B-3C0F-5956112D8AEE}"/>
              </a:ext>
            </a:extLst>
          </p:cNvPr>
          <p:cNvSpPr/>
          <p:nvPr/>
        </p:nvSpPr>
        <p:spPr bwMode="auto">
          <a:xfrm rot="9991391">
            <a:off x="1047857" y="1887931"/>
            <a:ext cx="2684823" cy="2116453"/>
          </a:xfrm>
          <a:custGeom>
            <a:avLst/>
            <a:gdLst>
              <a:gd name="connsiteX0" fmla="*/ 0 w 1417658"/>
              <a:gd name="connsiteY0" fmla="*/ 0 h 1388533"/>
              <a:gd name="connsiteX1" fmla="*/ 1309511 w 1417658"/>
              <a:gd name="connsiteY1" fmla="*/ 530578 h 1388533"/>
              <a:gd name="connsiteX2" fmla="*/ 1343378 w 1417658"/>
              <a:gd name="connsiteY2" fmla="*/ 1388533 h 1388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17658" h="1388533">
                <a:moveTo>
                  <a:pt x="0" y="0"/>
                </a:moveTo>
                <a:cubicBezTo>
                  <a:pt x="542807" y="149578"/>
                  <a:pt x="1085615" y="299156"/>
                  <a:pt x="1309511" y="530578"/>
                </a:cubicBezTo>
                <a:cubicBezTo>
                  <a:pt x="1533407" y="762000"/>
                  <a:pt x="1339615" y="1239896"/>
                  <a:pt x="1343378" y="1388533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873EDC-6743-3ADB-C05A-A4F0EEEB6310}"/>
              </a:ext>
            </a:extLst>
          </p:cNvPr>
          <p:cNvSpPr txBox="1"/>
          <p:nvPr/>
        </p:nvSpPr>
        <p:spPr>
          <a:xfrm>
            <a:off x="2569436" y="2444484"/>
            <a:ext cx="8843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highlight>
                  <a:srgbClr val="FFFF00"/>
                </a:highlight>
              </a:rPr>
              <a:t>Today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64F1D4-2351-04F2-DC79-D1E8793E0428}"/>
              </a:ext>
            </a:extLst>
          </p:cNvPr>
          <p:cNvSpPr txBox="1"/>
          <p:nvPr/>
        </p:nvSpPr>
        <p:spPr>
          <a:xfrm>
            <a:off x="1963935" y="3347569"/>
            <a:ext cx="1298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highlight>
                  <a:srgbClr val="FFFF00"/>
                </a:highlight>
              </a:rPr>
              <a:t>Tomorrow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100C9FF-7349-14D5-139D-27EB7C1E3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1241049"/>
            <a:ext cx="1722936" cy="66600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11903BD-934E-58CF-CB3A-DCFE240DC424}"/>
              </a:ext>
            </a:extLst>
          </p:cNvPr>
          <p:cNvSpPr txBox="1"/>
          <p:nvPr/>
        </p:nvSpPr>
        <p:spPr>
          <a:xfrm>
            <a:off x="3780336" y="134322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= All of Us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DE9898-2AD5-8A59-36DD-191F39AE7D21}"/>
              </a:ext>
            </a:extLst>
          </p:cNvPr>
          <p:cNvSpPr txBox="1"/>
          <p:nvPr/>
        </p:nvSpPr>
        <p:spPr>
          <a:xfrm>
            <a:off x="4114800" y="4278288"/>
            <a:ext cx="2671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Clock Period (1/fmax)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BC1FB6-A1ED-07F3-846F-E33871640531}"/>
              </a:ext>
            </a:extLst>
          </p:cNvPr>
          <p:cNvSpPr txBox="1"/>
          <p:nvPr/>
        </p:nvSpPr>
        <p:spPr>
          <a:xfrm>
            <a:off x="2636" y="864111"/>
            <a:ext cx="1722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Area (Power)</a:t>
            </a:r>
          </a:p>
        </p:txBody>
      </p:sp>
      <p:sp>
        <p:nvSpPr>
          <p:cNvPr id="20" name="Google Shape;149;p18">
            <a:extLst>
              <a:ext uri="{FF2B5EF4-FFF2-40B4-BE49-F238E27FC236}">
                <a16:creationId xmlns:a16="http://schemas.microsoft.com/office/drawing/2014/main" id="{6E257DAC-8B7B-F0C0-99BA-04BF2169B645}"/>
              </a:ext>
            </a:extLst>
          </p:cNvPr>
          <p:cNvSpPr txBox="1">
            <a:spLocks/>
          </p:cNvSpPr>
          <p:nvPr/>
        </p:nvSpPr>
        <p:spPr>
          <a:xfrm>
            <a:off x="672457" y="4573308"/>
            <a:ext cx="7633343" cy="1598892"/>
          </a:xfrm>
          <a:prstGeom prst="rect">
            <a:avLst/>
          </a:prstGeom>
          <a:noFill/>
          <a:ln w="28575"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457200" marR="0" lvl="0" indent="-406400" algn="l" defTabSz="914400" rtl="0" eaLnBrk="1" latinLnBrk="0" hangingPunct="1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rial"/>
              <a:buChar char="•"/>
              <a:defRPr sz="28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defTabSz="914400" rtl="0" eaLnBrk="1" latinLnBrk="0" hangingPunct="1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rial"/>
              <a:buChar char="•"/>
              <a:defRPr sz="28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06400" algn="l" defTabSz="914400" rtl="0" eaLnBrk="1" latinLnBrk="0" hangingPunct="1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rial"/>
              <a:buChar char="•"/>
              <a:defRPr sz="28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defTabSz="914400" rtl="0" eaLnBrk="1" latinLnBrk="0" hangingPunct="1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Arial"/>
              <a:buChar char="•"/>
              <a:defRPr sz="28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06400" algn="l" defTabSz="914400" rtl="0" eaLnBrk="1" latinLnBrk="0" hangingPunct="1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rial"/>
              <a:buChar char="•"/>
              <a:defRPr sz="28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406400" algn="l" defTabSz="914400" rtl="0" eaLnBrk="1" latinLnBrk="0" hangingPunct="1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rial"/>
              <a:buChar char="•"/>
              <a:defRPr sz="28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406400" algn="l" defTabSz="914400" rtl="0" eaLnBrk="1" latinLnBrk="0" hangingPunct="1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rial"/>
              <a:buChar char="•"/>
              <a:defRPr sz="28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406400" algn="l" defTabSz="914400" rtl="0" eaLnBrk="1" latinLnBrk="0" hangingPunct="1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rial"/>
              <a:buChar char="•"/>
              <a:defRPr sz="28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406400" algn="l" defTabSz="914400" rtl="0" eaLnBrk="1" latinLnBrk="0" hangingPunct="1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rial"/>
              <a:buChar char="•"/>
              <a:defRPr sz="28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5425" indent="-225425">
              <a:lnSpc>
                <a:spcPct val="92000"/>
              </a:lnSpc>
              <a:buSzPts val="2400"/>
              <a:buFont typeface="Calibri"/>
              <a:buChar char="•"/>
            </a:pPr>
            <a:r>
              <a:rPr lang="en-US" sz="2400" b="1" dirty="0">
                <a:solidFill>
                  <a:srgbClr val="004A17"/>
                </a:solidFill>
                <a:latin typeface="Calibri"/>
                <a:ea typeface="Calibri"/>
                <a:cs typeface="Calibri"/>
                <a:sym typeface="Calibri"/>
              </a:rPr>
              <a:t>Engines: do better</a:t>
            </a:r>
          </a:p>
          <a:p>
            <a:pPr marL="225425" indent="-225425">
              <a:lnSpc>
                <a:spcPct val="92000"/>
              </a:lnSpc>
              <a:buSzPts val="2400"/>
              <a:buFont typeface="Calibri"/>
              <a:buChar char="•"/>
            </a:pPr>
            <a:r>
              <a:rPr lang="en-US" sz="2400" b="1" dirty="0">
                <a:solidFill>
                  <a:srgbClr val="004A17"/>
                </a:solidFill>
                <a:latin typeface="Calibri"/>
                <a:ea typeface="Calibri"/>
                <a:cs typeface="Calibri"/>
                <a:sym typeface="Calibri"/>
              </a:rPr>
              <a:t>Cloud: exploit 1000s of runs</a:t>
            </a:r>
          </a:p>
          <a:p>
            <a:pPr marL="225425" indent="-225425">
              <a:lnSpc>
                <a:spcPct val="92000"/>
              </a:lnSpc>
              <a:buSzPts val="2400"/>
              <a:buFont typeface="Calibri"/>
              <a:buChar char="•"/>
            </a:pPr>
            <a:r>
              <a:rPr lang="en-US" sz="2400" b="1" dirty="0">
                <a:solidFill>
                  <a:srgbClr val="004A17"/>
                </a:solidFill>
                <a:latin typeface="Calibri"/>
                <a:ea typeface="Calibri"/>
                <a:cs typeface="Calibri"/>
                <a:sym typeface="Calibri"/>
              </a:rPr>
              <a:t>Machine Learning: generate and share data, models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FE6343-B8DD-2B8C-A1F2-1959B3DC058E}"/>
              </a:ext>
            </a:extLst>
          </p:cNvPr>
          <p:cNvSpPr txBox="1"/>
          <p:nvPr/>
        </p:nvSpPr>
        <p:spPr>
          <a:xfrm>
            <a:off x="1195215" y="2674298"/>
            <a:ext cx="1298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highlight>
                  <a:srgbClr val="FFFF00"/>
                </a:highlight>
              </a:rPr>
              <a:t>HOW?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580A3E2-6AF1-A0C5-9107-57E8794BC689}"/>
              </a:ext>
            </a:extLst>
          </p:cNvPr>
          <p:cNvSpPr txBox="1"/>
          <p:nvPr/>
        </p:nvSpPr>
        <p:spPr>
          <a:xfrm>
            <a:off x="2439285" y="6148548"/>
            <a:ext cx="483487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Efficiency … as a Community!</a:t>
            </a:r>
          </a:p>
        </p:txBody>
      </p:sp>
    </p:spTree>
    <p:extLst>
      <p:ext uri="{BB962C8B-B14F-4D97-AF65-F5344CB8AC3E}">
        <p14:creationId xmlns:p14="http://schemas.microsoft.com/office/powerpoint/2010/main" val="832068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1" grpId="0"/>
      <p:bldP spid="16" grpId="0"/>
      <p:bldP spid="21" grpId="0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FBB80-1D90-844B-B823-26E851B78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Thought #1: Bars Matter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5A201-32B2-5248-9877-A35BA58BB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14400"/>
            <a:ext cx="9023350" cy="5486401"/>
          </a:xfrm>
        </p:spPr>
        <p:txBody>
          <a:bodyPr/>
          <a:lstStyle/>
          <a:p>
            <a:r>
              <a:rPr lang="en-US" b="1" dirty="0"/>
              <a:t>Is it good enough?</a:t>
            </a:r>
            <a:endParaRPr lang="en-US" sz="2400" dirty="0"/>
          </a:p>
          <a:p>
            <a:pPr lvl="1"/>
            <a:r>
              <a:rPr lang="en-US" dirty="0"/>
              <a:t>Relevance (functionality, data, quality of results)</a:t>
            </a:r>
          </a:p>
          <a:p>
            <a:pPr lvl="2"/>
            <a:r>
              <a:rPr lang="en-US" sz="1800" dirty="0"/>
              <a:t>Foundry N5 vs. </a:t>
            </a:r>
            <a:r>
              <a:rPr lang="en-US" sz="1800" dirty="0">
                <a:hlinkClick r:id="rId3"/>
              </a:rPr>
              <a:t>ASAP7</a:t>
            </a:r>
            <a:r>
              <a:rPr lang="en-US" sz="1800" dirty="0"/>
              <a:t> / </a:t>
            </a:r>
            <a:r>
              <a:rPr lang="en-US" sz="1800" dirty="0">
                <a:hlinkClick r:id="rId4"/>
              </a:rPr>
              <a:t>ASAP5</a:t>
            </a:r>
            <a:endParaRPr lang="en-US" sz="1800" dirty="0"/>
          </a:p>
          <a:p>
            <a:pPr lvl="2"/>
            <a:r>
              <a:rPr lang="en-US" sz="1800" dirty="0"/>
              <a:t>Commercial SP&amp;R (PPAC) vs. academic/open-source SP&amp;R</a:t>
            </a:r>
          </a:p>
          <a:p>
            <a:pPr lvl="2"/>
            <a:r>
              <a:rPr lang="en-US" sz="1800" dirty="0"/>
              <a:t>Commercial product designs vs. open hardware designs</a:t>
            </a:r>
          </a:p>
          <a:p>
            <a:pPr lvl="1"/>
            <a:r>
              <a:rPr lang="en-US" dirty="0"/>
              <a:t>Quality, continuous improvement</a:t>
            </a:r>
          </a:p>
          <a:p>
            <a:pPr lvl="1"/>
            <a:r>
              <a:rPr lang="en-US" dirty="0"/>
              <a:t>Support</a:t>
            </a:r>
            <a:endParaRPr lang="en-US" b="1" dirty="0"/>
          </a:p>
          <a:p>
            <a:pPr>
              <a:spcBef>
                <a:spcPts val="1800"/>
              </a:spcBef>
            </a:pPr>
            <a:r>
              <a:rPr lang="en-US" b="1" dirty="0"/>
              <a:t>Can I rely on it?</a:t>
            </a:r>
          </a:p>
          <a:p>
            <a:pPr lvl="1"/>
            <a:r>
              <a:rPr lang="en-US" dirty="0"/>
              <a:t>Ph.D. students vs. design/EDA professionals</a:t>
            </a:r>
          </a:p>
          <a:p>
            <a:pPr lvl="1"/>
            <a:r>
              <a:rPr lang="en-US" dirty="0"/>
              <a:t>Documented, maintained, supported</a:t>
            </a:r>
          </a:p>
          <a:p>
            <a:pPr lvl="1"/>
            <a:r>
              <a:rPr lang="en-US" dirty="0"/>
              <a:t>User community</a:t>
            </a:r>
          </a:p>
          <a:p>
            <a:pPr lvl="1"/>
            <a:r>
              <a:rPr lang="en-US" dirty="0"/>
              <a:t>Availability, terms and conditions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C5D099-15C3-96E1-F277-CE59031941F1}"/>
              </a:ext>
            </a:extLst>
          </p:cNvPr>
          <p:cNvSpPr txBox="1"/>
          <p:nvPr/>
        </p:nvSpPr>
        <p:spPr>
          <a:xfrm>
            <a:off x="2395746" y="6096000"/>
            <a:ext cx="435250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“more wood behind fewer arrows” ?</a:t>
            </a:r>
          </a:p>
        </p:txBody>
      </p:sp>
    </p:spTree>
    <p:extLst>
      <p:ext uri="{BB962C8B-B14F-4D97-AF65-F5344CB8AC3E}">
        <p14:creationId xmlns:p14="http://schemas.microsoft.com/office/powerpoint/2010/main" val="32921744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FBB80-1D90-844B-B823-26E851B78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5" y="132106"/>
            <a:ext cx="8851900" cy="595312"/>
          </a:xfrm>
        </p:spPr>
        <p:txBody>
          <a:bodyPr/>
          <a:lstStyle/>
          <a:p>
            <a:r>
              <a:rPr lang="en-US" dirty="0"/>
              <a:t>Thought #2: Infrastructure is a Commodity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5A201-32B2-5248-9877-A35BA58BB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153" y="783770"/>
            <a:ext cx="8982075" cy="5562601"/>
          </a:xfrm>
        </p:spPr>
        <p:txBody>
          <a:bodyPr/>
          <a:lstStyle/>
          <a:p>
            <a:pPr marL="174625" indent="-174625">
              <a:lnSpc>
                <a:spcPct val="100000"/>
              </a:lnSpc>
            </a:pPr>
            <a:r>
              <a:rPr lang="en-US" b="1" dirty="0"/>
              <a:t>Claim: </a:t>
            </a:r>
            <a:r>
              <a:rPr lang="en-US" b="1" dirty="0">
                <a:solidFill>
                  <a:srgbClr val="1B00C0"/>
                </a:solidFill>
              </a:rPr>
              <a:t>Infrastructure is not differentiating </a:t>
            </a:r>
          </a:p>
          <a:p>
            <a:pPr marL="514350" lvl="1" indent="-174625">
              <a:lnSpc>
                <a:spcPct val="100000"/>
              </a:lnSpc>
            </a:pPr>
            <a:r>
              <a:rPr lang="en-US" b="1" dirty="0"/>
              <a:t>This means </a:t>
            </a:r>
            <a:r>
              <a:rPr lang="en-US" b="1" i="1" dirty="0"/>
              <a:t>Pick one, move on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Data model, DB, incremental STA, readers/writers, standards support, PDK support, logging, scripting, parallelization, GUI … </a:t>
            </a:r>
            <a:r>
              <a:rPr lang="en-US" sz="2400" b="1" dirty="0">
                <a:solidFill>
                  <a:srgbClr val="1B00C0"/>
                </a:solidFill>
              </a:rPr>
              <a:t>should be like plumbing and utilities</a:t>
            </a:r>
          </a:p>
          <a:p>
            <a:pPr marL="406400" lvl="1" indent="-177800">
              <a:lnSpc>
                <a:spcPct val="100000"/>
              </a:lnSpc>
            </a:pPr>
            <a:r>
              <a:rPr lang="en-US" sz="2000" b="1" dirty="0"/>
              <a:t>“Don’t need to think about these” is also a Bar !</a:t>
            </a:r>
          </a:p>
          <a:p>
            <a:pPr marL="66675" indent="-177800">
              <a:lnSpc>
                <a:spcPct val="100000"/>
              </a:lnSpc>
            </a:pPr>
            <a:r>
              <a:rPr lang="en-US" sz="2400" b="1" dirty="0"/>
              <a:t>See:</a:t>
            </a:r>
          </a:p>
          <a:p>
            <a:pPr marL="406400" lvl="1" indent="-177800">
              <a:lnSpc>
                <a:spcPct val="100000"/>
              </a:lnSpc>
            </a:pPr>
            <a:r>
              <a:rPr lang="en-US" sz="2000" b="1" dirty="0" err="1"/>
              <a:t>OpenDB</a:t>
            </a:r>
            <a:endParaRPr lang="en-US" sz="2000" b="1" dirty="0"/>
          </a:p>
          <a:p>
            <a:pPr marL="406400" lvl="1" indent="-177800">
              <a:lnSpc>
                <a:spcPct val="100000"/>
              </a:lnSpc>
            </a:pPr>
            <a:r>
              <a:rPr lang="en-US" sz="2000" b="1" dirty="0"/>
              <a:t>METRICS2.1</a:t>
            </a:r>
          </a:p>
          <a:p>
            <a:pPr marL="406400" lvl="1" indent="-177800">
              <a:lnSpc>
                <a:spcPct val="100000"/>
              </a:lnSpc>
            </a:pPr>
            <a:r>
              <a:rPr lang="en-US" sz="2000" b="1" dirty="0" err="1"/>
              <a:t>OpenROAD</a:t>
            </a:r>
            <a:endParaRPr lang="en-US" sz="2000" b="1" dirty="0"/>
          </a:p>
          <a:p>
            <a:pPr marL="406400" lvl="1" indent="-177800">
              <a:lnSpc>
                <a:spcPct val="100000"/>
              </a:lnSpc>
            </a:pPr>
            <a:r>
              <a:rPr lang="en-US" sz="2000" b="1" dirty="0"/>
              <a:t>…</a:t>
            </a:r>
          </a:p>
          <a:p>
            <a:pPr marL="228600" lvl="1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2000" b="1" i="1" dirty="0"/>
              <a:t>“roadbed for the road ahead”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D5800E-6C84-4816-EA64-FB6752C18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6724" y="3429000"/>
            <a:ext cx="4621964" cy="2641122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549467-4DC1-FF66-C292-9827303405DA}"/>
              </a:ext>
            </a:extLst>
          </p:cNvPr>
          <p:cNvSpPr txBox="1"/>
          <p:nvPr/>
        </p:nvSpPr>
        <p:spPr>
          <a:xfrm>
            <a:off x="5624706" y="6159104"/>
            <a:ext cx="2286000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dirty="0"/>
              <a:t>doi:10.1109/MDAT.2022.3161593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B46709-8977-4BC0-4504-4D8931694074}"/>
              </a:ext>
            </a:extLst>
          </p:cNvPr>
          <p:cNvSpPr/>
          <p:nvPr/>
        </p:nvSpPr>
        <p:spPr bwMode="auto">
          <a:xfrm>
            <a:off x="7559152" y="4343400"/>
            <a:ext cx="1497764" cy="351731"/>
          </a:xfrm>
          <a:prstGeom prst="rect">
            <a:avLst/>
          </a:prstGeom>
          <a:solidFill>
            <a:srgbClr val="FFFF00">
              <a:alpha val="21176"/>
            </a:srgbClr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6C270E-6FFF-A61A-7173-F0367998B969}"/>
              </a:ext>
            </a:extLst>
          </p:cNvPr>
          <p:cNvSpPr/>
          <p:nvPr/>
        </p:nvSpPr>
        <p:spPr bwMode="auto">
          <a:xfrm>
            <a:off x="4499288" y="4695131"/>
            <a:ext cx="4557628" cy="262749"/>
          </a:xfrm>
          <a:prstGeom prst="rect">
            <a:avLst/>
          </a:prstGeom>
          <a:solidFill>
            <a:srgbClr val="FFFF00">
              <a:alpha val="21176"/>
            </a:srgbClr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23358-AAC4-26EB-1769-E04E86F8314D}"/>
              </a:ext>
            </a:extLst>
          </p:cNvPr>
          <p:cNvSpPr/>
          <p:nvPr/>
        </p:nvSpPr>
        <p:spPr bwMode="auto">
          <a:xfrm>
            <a:off x="4478496" y="4957880"/>
            <a:ext cx="3352800" cy="262749"/>
          </a:xfrm>
          <a:prstGeom prst="rect">
            <a:avLst/>
          </a:prstGeom>
          <a:solidFill>
            <a:srgbClr val="FFFF00">
              <a:alpha val="21176"/>
            </a:srgbClr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428202-CF30-9F3C-82FF-73E2B2390C77}"/>
              </a:ext>
            </a:extLst>
          </p:cNvPr>
          <p:cNvSpPr txBox="1"/>
          <p:nvPr/>
        </p:nvSpPr>
        <p:spPr>
          <a:xfrm>
            <a:off x="57865" y="6107344"/>
            <a:ext cx="4355319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“more wood behind fewer arrows” !</a:t>
            </a:r>
          </a:p>
        </p:txBody>
      </p:sp>
    </p:spTree>
    <p:extLst>
      <p:ext uri="{BB962C8B-B14F-4D97-AF65-F5344CB8AC3E}">
        <p14:creationId xmlns:p14="http://schemas.microsoft.com/office/powerpoint/2010/main" val="17494246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FBB80-1D90-844B-B823-26E851B78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72" y="109957"/>
            <a:ext cx="9151728" cy="595312"/>
          </a:xfrm>
        </p:spPr>
        <p:txBody>
          <a:bodyPr/>
          <a:lstStyle/>
          <a:p>
            <a:r>
              <a:rPr lang="en-US" dirty="0"/>
              <a:t>Thought #3: Don’t Ignore </a:t>
            </a:r>
            <a:r>
              <a:rPr lang="en-US" sz="3600" dirty="0">
                <a:solidFill>
                  <a:srgbClr val="1B00C0"/>
                </a:solidFill>
              </a:rPr>
              <a:t>Proxies!</a:t>
            </a:r>
            <a:endParaRPr lang="en-US" dirty="0">
              <a:solidFill>
                <a:srgbClr val="1B0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5A201-32B2-5248-9877-A35BA58BB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14400"/>
            <a:ext cx="9144000" cy="5486401"/>
          </a:xfrm>
        </p:spPr>
        <p:txBody>
          <a:bodyPr/>
          <a:lstStyle/>
          <a:p>
            <a:r>
              <a:rPr lang="en-US" b="1" dirty="0"/>
              <a:t>What else blocks adoption of open-source EDA?</a:t>
            </a:r>
          </a:p>
          <a:p>
            <a:pPr lvl="1"/>
            <a:r>
              <a:rPr lang="en-US" dirty="0"/>
              <a:t>Validations (of relevance)</a:t>
            </a:r>
          </a:p>
          <a:p>
            <a:pPr lvl="1"/>
            <a:r>
              <a:rPr lang="en-US" dirty="0"/>
              <a:t>Root-cause blocker:  </a:t>
            </a:r>
            <a:r>
              <a:rPr lang="en-US" dirty="0">
                <a:solidFill>
                  <a:srgbClr val="FF0000"/>
                </a:solidFill>
              </a:rPr>
              <a:t>“not sharable” </a:t>
            </a:r>
            <a:r>
              <a:rPr lang="en-US" dirty="0"/>
              <a:t> </a:t>
            </a:r>
          </a:p>
          <a:p>
            <a:pPr>
              <a:spcBef>
                <a:spcPts val="2400"/>
              </a:spcBef>
            </a:pPr>
            <a:r>
              <a:rPr lang="en-US" dirty="0"/>
              <a:t>Ex: foundry N5 PDKs, </a:t>
            </a:r>
            <a:r>
              <a:rPr lang="en-US" dirty="0" err="1"/>
              <a:t>enablements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are not sharable</a:t>
            </a:r>
          </a:p>
          <a:p>
            <a:pPr lvl="1"/>
            <a:r>
              <a:rPr lang="en-US" sz="2200" dirty="0">
                <a:sym typeface="Wingdings" panose="05000000000000000000" pitchFamily="2" charset="2"/>
              </a:rPr>
              <a:t>grow </a:t>
            </a:r>
            <a:r>
              <a:rPr lang="en-US" sz="2200" dirty="0">
                <a:hlinkClick r:id="rId3"/>
              </a:rPr>
              <a:t>ASAP7</a:t>
            </a:r>
            <a:r>
              <a:rPr lang="en-US" sz="2200" dirty="0"/>
              <a:t> / </a:t>
            </a:r>
            <a:r>
              <a:rPr lang="en-US" sz="2200" dirty="0">
                <a:hlinkClick r:id="rId4"/>
              </a:rPr>
              <a:t>ASAP5</a:t>
            </a:r>
            <a:r>
              <a:rPr lang="en-US" sz="2200" dirty="0"/>
              <a:t> </a:t>
            </a:r>
            <a:r>
              <a:rPr lang="en-US" sz="2200" dirty="0">
                <a:sym typeface="Wingdings" panose="05000000000000000000" pitchFamily="2" charset="2"/>
              </a:rPr>
              <a:t>PDKs, </a:t>
            </a:r>
            <a:r>
              <a:rPr lang="en-US" sz="2200" dirty="0" err="1">
                <a:sym typeface="Wingdings" panose="05000000000000000000" pitchFamily="2" charset="2"/>
              </a:rPr>
              <a:t>enablements</a:t>
            </a:r>
            <a:r>
              <a:rPr lang="en-US" sz="2200" dirty="0">
                <a:sym typeface="Wingdings" panose="05000000000000000000" pitchFamily="2" charset="2"/>
              </a:rPr>
              <a:t> into </a:t>
            </a:r>
            <a:r>
              <a:rPr lang="en-US" sz="2200" b="1" dirty="0">
                <a:sym typeface="Wingdings" panose="05000000000000000000" pitchFamily="2" charset="2"/>
              </a:rPr>
              <a:t>research proxies</a:t>
            </a:r>
          </a:p>
          <a:p>
            <a:r>
              <a:rPr lang="en-US" dirty="0">
                <a:sym typeface="Wingdings" panose="05000000000000000000" pitchFamily="2" charset="2"/>
              </a:rPr>
              <a:t>Ex: commercial EDA SP&amp;R tools/IP </a:t>
            </a: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are not sharable  </a:t>
            </a:r>
          </a:p>
          <a:p>
            <a:pPr lvl="1"/>
            <a:r>
              <a:rPr lang="en-US" sz="2200" dirty="0">
                <a:sym typeface="Wingdings" panose="05000000000000000000" pitchFamily="2" charset="2"/>
              </a:rPr>
              <a:t>can grow </a:t>
            </a:r>
            <a:r>
              <a:rPr lang="en-US" sz="2200" dirty="0" err="1">
                <a:sym typeface="Wingdings" panose="05000000000000000000" pitchFamily="2" charset="2"/>
              </a:rPr>
              <a:t>OpenROAD</a:t>
            </a:r>
            <a:r>
              <a:rPr lang="en-US" sz="2200" dirty="0">
                <a:sym typeface="Wingdings" panose="05000000000000000000" pitchFamily="2" charset="2"/>
              </a:rPr>
              <a:t>, etc. into </a:t>
            </a:r>
            <a:r>
              <a:rPr lang="en-US" sz="2200" b="1" dirty="0">
                <a:sym typeface="Wingdings" panose="05000000000000000000" pitchFamily="2" charset="2"/>
              </a:rPr>
              <a:t>research proxies</a:t>
            </a:r>
          </a:p>
          <a:p>
            <a:r>
              <a:rPr lang="en-US" dirty="0"/>
              <a:t>Ex: commercial IPs </a:t>
            </a:r>
            <a:r>
              <a:rPr lang="en-US" b="1" dirty="0">
                <a:solidFill>
                  <a:srgbClr val="FF0000"/>
                </a:solidFill>
              </a:rPr>
              <a:t>are not sharable</a:t>
            </a:r>
          </a:p>
          <a:p>
            <a:pPr lvl="1"/>
            <a:r>
              <a:rPr lang="en-US" sz="2200" dirty="0">
                <a:sym typeface="Wingdings" panose="05000000000000000000" pitchFamily="2" charset="2"/>
              </a:rPr>
              <a:t>can grow NVDLA, </a:t>
            </a:r>
            <a:r>
              <a:rPr lang="en-US" sz="2200" dirty="0" err="1">
                <a:sym typeface="Wingdings" panose="05000000000000000000" pitchFamily="2" charset="2"/>
              </a:rPr>
              <a:t>OpenPiton</a:t>
            </a:r>
            <a:r>
              <a:rPr lang="en-US" sz="2200" dirty="0">
                <a:sym typeface="Wingdings" panose="05000000000000000000" pitchFamily="2" charset="2"/>
              </a:rPr>
              <a:t>, </a:t>
            </a:r>
            <a:r>
              <a:rPr lang="en-US" sz="2200" dirty="0" err="1">
                <a:sym typeface="Wingdings" panose="05000000000000000000" pitchFamily="2" charset="2"/>
              </a:rPr>
              <a:t>Chipyard</a:t>
            </a:r>
            <a:r>
              <a:rPr lang="en-US" sz="2200" dirty="0">
                <a:sym typeface="Wingdings" panose="05000000000000000000" pitchFamily="2" charset="2"/>
              </a:rPr>
              <a:t>, etc. into </a:t>
            </a:r>
            <a:r>
              <a:rPr lang="en-US" sz="2200" b="1" dirty="0">
                <a:sym typeface="Wingdings" panose="05000000000000000000" pitchFamily="2" charset="2"/>
              </a:rPr>
              <a:t>research proxies</a:t>
            </a:r>
            <a:endParaRPr lang="en-US" sz="2600" i="1" dirty="0"/>
          </a:p>
          <a:p>
            <a:pPr>
              <a:spcBef>
                <a:spcPts val="1800"/>
              </a:spcBef>
            </a:pPr>
            <a:r>
              <a:rPr lang="en-US" b="1" dirty="0">
                <a:solidFill>
                  <a:srgbClr val="1B00C0"/>
                </a:solidFill>
              </a:rPr>
              <a:t>Improve proxies to unblock ourselves !</a:t>
            </a:r>
            <a:endParaRPr lang="en-US" b="1" i="1" dirty="0">
              <a:solidFill>
                <a:srgbClr val="1B00C0"/>
              </a:solidFill>
            </a:endParaRP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9CF091-9CA2-6D15-3AEC-0D032CCEC572}"/>
              </a:ext>
            </a:extLst>
          </p:cNvPr>
          <p:cNvSpPr txBox="1"/>
          <p:nvPr/>
        </p:nvSpPr>
        <p:spPr>
          <a:xfrm>
            <a:off x="1197769" y="5791200"/>
            <a:ext cx="674846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“A journey of a thousand miles begins with a single step”</a:t>
            </a:r>
          </a:p>
        </p:txBody>
      </p:sp>
    </p:spTree>
    <p:extLst>
      <p:ext uri="{BB962C8B-B14F-4D97-AF65-F5344CB8AC3E}">
        <p14:creationId xmlns:p14="http://schemas.microsoft.com/office/powerpoint/2010/main" val="40573604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FBB80-1D90-844B-B823-26E851B78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5A201-32B2-5248-9877-A35BA58BB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14401"/>
            <a:ext cx="9144000" cy="3886200"/>
          </a:xfrm>
        </p:spPr>
        <p:txBody>
          <a:bodyPr/>
          <a:lstStyle/>
          <a:p>
            <a:r>
              <a:rPr lang="en-US" sz="2400" b="1" dirty="0">
                <a:solidFill>
                  <a:srgbClr val="1B00C0"/>
                </a:solidFill>
              </a:rPr>
              <a:t>Efficiency is the biggest challenge for open-source EDA</a:t>
            </a:r>
          </a:p>
          <a:p>
            <a:pPr lvl="1"/>
            <a:r>
              <a:rPr lang="en-US" sz="2000" dirty="0"/>
              <a:t>Here to discuss and learn: how to be a better part of the OSDA community, how to achieve more with the people we have</a:t>
            </a:r>
            <a:endParaRPr lang="en-US" sz="2400" dirty="0"/>
          </a:p>
          <a:p>
            <a:r>
              <a:rPr lang="en-US" sz="2400" b="1" dirty="0"/>
              <a:t>Bars matter:  </a:t>
            </a:r>
            <a:r>
              <a:rPr lang="en-US" sz="2400" i="1" dirty="0"/>
              <a:t>critical mass, critical quality</a:t>
            </a:r>
          </a:p>
          <a:p>
            <a:r>
              <a:rPr lang="en-US" sz="2400" b="1" dirty="0">
                <a:sym typeface="Symbol" panose="05050102010706020507" pitchFamily="18" charset="2"/>
              </a:rPr>
              <a:t>Infrastructure is not differentiating: </a:t>
            </a:r>
            <a:r>
              <a:rPr lang="en-US" sz="2400" i="1" dirty="0">
                <a:sym typeface="Symbol" panose="05050102010706020507" pitchFamily="18" charset="2"/>
              </a:rPr>
              <a:t>pick one, move on</a:t>
            </a:r>
          </a:p>
          <a:p>
            <a:r>
              <a:rPr lang="en-US" sz="2400" b="1" dirty="0">
                <a:sym typeface="Symbol" panose="05050102010706020507" pitchFamily="18" charset="2"/>
              </a:rPr>
              <a:t>Not sharable is always a blocker: </a:t>
            </a:r>
            <a:r>
              <a:rPr lang="en-US" sz="2400" i="1" dirty="0">
                <a:sym typeface="Symbol" panose="05050102010706020507" pitchFamily="18" charset="2"/>
              </a:rPr>
              <a:t>keep improving proxies</a:t>
            </a:r>
            <a:endParaRPr lang="en-US" sz="2400" i="1" dirty="0"/>
          </a:p>
          <a:p>
            <a:r>
              <a:rPr lang="en-US" sz="2400" b="1" dirty="0">
                <a:solidFill>
                  <a:srgbClr val="1B00C0"/>
                </a:solidFill>
              </a:rPr>
              <a:t>What will be the lasting outcomes of this workshop?</a:t>
            </a:r>
          </a:p>
          <a:p>
            <a:pPr lvl="1"/>
            <a:r>
              <a:rPr lang="en-US" sz="2000" dirty="0"/>
              <a:t>Collaboration, synergy, efficiency, “more wood behind fewer arrows”, … 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6E8EE52-8E74-09F1-972E-883080E3C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0381" y="3986464"/>
            <a:ext cx="6486451" cy="282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8609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ABKGROU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srcPresentationTemplat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gsrcPresentationTemplate 1">
        <a:dk1>
          <a:srgbClr val="0033CC"/>
        </a:dk1>
        <a:lt1>
          <a:srgbClr val="99FFFF"/>
        </a:lt1>
        <a:dk2>
          <a:srgbClr val="000000"/>
        </a:dk2>
        <a:lt2>
          <a:srgbClr val="000000"/>
        </a:lt2>
        <a:accent1>
          <a:srgbClr val="00B8A5"/>
        </a:accent1>
        <a:accent2>
          <a:srgbClr val="2C005E"/>
        </a:accent2>
        <a:accent3>
          <a:srgbClr val="CAFFFF"/>
        </a:accent3>
        <a:accent4>
          <a:srgbClr val="002AAE"/>
        </a:accent4>
        <a:accent5>
          <a:srgbClr val="AAD8CF"/>
        </a:accent5>
        <a:accent6>
          <a:srgbClr val="270054"/>
        </a:accent6>
        <a:hlink>
          <a:srgbClr val="4C82FF"/>
        </a:hlink>
        <a:folHlink>
          <a:srgbClr val="FFB8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rcPresentation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rcPresentationTemplate 3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rcPresentationTemplate 4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rcPresentationTemplate 5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rcPresentationTemplate 6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rcPresentationTemplate 7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rcPresentationTemplate 8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57514</TotalTime>
  <Words>2117</Words>
  <Application>Microsoft Office PowerPoint</Application>
  <PresentationFormat>On-screen Show (4:3)</PresentationFormat>
  <Paragraphs>168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Arial Narrow</vt:lpstr>
      <vt:lpstr>Calibri</vt:lpstr>
      <vt:lpstr>Monotype Sorts</vt:lpstr>
      <vt:lpstr>Tahoma</vt:lpstr>
      <vt:lpstr>Times New Roman</vt:lpstr>
      <vt:lpstr>1_ABKGROUP</vt:lpstr>
      <vt:lpstr>OpenROAD Foundations and Realization of Open, Accessible Design</vt:lpstr>
      <vt:lpstr>OpenROAD</vt:lpstr>
      <vt:lpstr>Directions:</vt:lpstr>
      <vt:lpstr>Directions: Early Design Space Exploration</vt:lpstr>
      <vt:lpstr>OSDA Directions</vt:lpstr>
      <vt:lpstr>Thought #1: Bars Matter</vt:lpstr>
      <vt:lpstr>Thought #2: Infrastructure is a Commodity</vt:lpstr>
      <vt:lpstr>Thought #3: Don’t Ignore Proxies!</vt:lpstr>
      <vt:lpstr>Conclusions</vt:lpstr>
      <vt:lpstr>Some Links   (talks are always posted at vlsicad.ucsd.edu)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Kwangsoo Han</dc:creator>
  <cp:lastModifiedBy>Kahng, Andrew</cp:lastModifiedBy>
  <cp:revision>2710</cp:revision>
  <cp:lastPrinted>2023-03-09T07:30:51Z</cp:lastPrinted>
  <dcterms:created xsi:type="dcterms:W3CDTF">2006-08-16T00:00:00Z</dcterms:created>
  <dcterms:modified xsi:type="dcterms:W3CDTF">2023-04-15T07:26:47Z</dcterms:modified>
</cp:coreProperties>
</file>